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75"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3" r:id="rId20"/>
    <p:sldId id="257" r:id="rId21"/>
  </p:sldIdLst>
  <p:sldSz cx="12192000" cy="6858000"/>
  <p:notesSz cx="6724650" cy="9774238"/>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DA55BFC-A15A-4C00-B162-14CABB2A808A}"/>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C88CC1DB-B8E4-446A-8E29-899E422CE1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53AD8BA2-A090-437E-851E-DA1B7681BFC5}"/>
              </a:ext>
            </a:extLst>
          </p:cNvPr>
          <p:cNvSpPr>
            <a:spLocks noGrp="1"/>
          </p:cNvSpPr>
          <p:nvPr>
            <p:ph type="dt" sz="half" idx="10"/>
          </p:nvPr>
        </p:nvSpPr>
        <p:spPr/>
        <p:txBody>
          <a:bodyPr/>
          <a:lstStyle/>
          <a:p>
            <a:fld id="{AB363DB4-8B88-41D3-8E46-7F4E20E7D3C7}" type="datetimeFigureOut">
              <a:rPr lang="fi-FI" smtClean="0"/>
              <a:t>17.12.2021</a:t>
            </a:fld>
            <a:endParaRPr lang="fi-FI"/>
          </a:p>
        </p:txBody>
      </p:sp>
      <p:sp>
        <p:nvSpPr>
          <p:cNvPr id="5" name="Alatunnisteen paikkamerkki 4">
            <a:extLst>
              <a:ext uri="{FF2B5EF4-FFF2-40B4-BE49-F238E27FC236}">
                <a16:creationId xmlns:a16="http://schemas.microsoft.com/office/drawing/2014/main" id="{CBE0C7E2-8634-4BCF-B190-96EBB7F7159D}"/>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720314D2-03B0-4C49-BE40-2F82D55830F9}"/>
              </a:ext>
            </a:extLst>
          </p:cNvPr>
          <p:cNvSpPr>
            <a:spLocks noGrp="1"/>
          </p:cNvSpPr>
          <p:nvPr>
            <p:ph type="sldNum" sz="quarter" idx="12"/>
          </p:nvPr>
        </p:nvSpPr>
        <p:spPr/>
        <p:txBody>
          <a:bodyPr/>
          <a:lstStyle/>
          <a:p>
            <a:fld id="{938B4B84-8A10-4D0B-94AD-8C349BF8D2FB}" type="slidenum">
              <a:rPr lang="fi-FI" smtClean="0"/>
              <a:t>‹#›</a:t>
            </a:fld>
            <a:endParaRPr lang="fi-FI"/>
          </a:p>
        </p:txBody>
      </p:sp>
    </p:spTree>
    <p:extLst>
      <p:ext uri="{BB962C8B-B14F-4D97-AF65-F5344CB8AC3E}">
        <p14:creationId xmlns:p14="http://schemas.microsoft.com/office/powerpoint/2010/main" val="2670816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96EADD0-9F72-41A3-9F20-1B7EC2634811}"/>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BEAC6F2E-726E-4BAE-90AE-878BB3CF0F1C}"/>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A9F5ED95-DDF0-41DA-B194-4CC30E458BA2}"/>
              </a:ext>
            </a:extLst>
          </p:cNvPr>
          <p:cNvSpPr>
            <a:spLocks noGrp="1"/>
          </p:cNvSpPr>
          <p:nvPr>
            <p:ph type="dt" sz="half" idx="10"/>
          </p:nvPr>
        </p:nvSpPr>
        <p:spPr/>
        <p:txBody>
          <a:bodyPr/>
          <a:lstStyle/>
          <a:p>
            <a:fld id="{AB363DB4-8B88-41D3-8E46-7F4E20E7D3C7}" type="datetimeFigureOut">
              <a:rPr lang="fi-FI" smtClean="0"/>
              <a:t>17.12.2021</a:t>
            </a:fld>
            <a:endParaRPr lang="fi-FI"/>
          </a:p>
        </p:txBody>
      </p:sp>
      <p:sp>
        <p:nvSpPr>
          <p:cNvPr id="5" name="Alatunnisteen paikkamerkki 4">
            <a:extLst>
              <a:ext uri="{FF2B5EF4-FFF2-40B4-BE49-F238E27FC236}">
                <a16:creationId xmlns:a16="http://schemas.microsoft.com/office/drawing/2014/main" id="{AE714FBA-3244-4CD9-A026-67155C03C941}"/>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E64DB296-47CE-4190-844E-CD75A7CDED15}"/>
              </a:ext>
            </a:extLst>
          </p:cNvPr>
          <p:cNvSpPr>
            <a:spLocks noGrp="1"/>
          </p:cNvSpPr>
          <p:nvPr>
            <p:ph type="sldNum" sz="quarter" idx="12"/>
          </p:nvPr>
        </p:nvSpPr>
        <p:spPr/>
        <p:txBody>
          <a:bodyPr/>
          <a:lstStyle/>
          <a:p>
            <a:fld id="{938B4B84-8A10-4D0B-94AD-8C349BF8D2FB}" type="slidenum">
              <a:rPr lang="fi-FI" smtClean="0"/>
              <a:t>‹#›</a:t>
            </a:fld>
            <a:endParaRPr lang="fi-FI"/>
          </a:p>
        </p:txBody>
      </p:sp>
    </p:spTree>
    <p:extLst>
      <p:ext uri="{BB962C8B-B14F-4D97-AF65-F5344CB8AC3E}">
        <p14:creationId xmlns:p14="http://schemas.microsoft.com/office/powerpoint/2010/main" val="3189919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AD8D9E1D-ECB8-4B94-ABBB-C4BD8CE0C21D}"/>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5059219B-99D3-4858-AAE8-F94F1CA48173}"/>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4C71C93F-ADFC-421A-802C-52606A45AA5A}"/>
              </a:ext>
            </a:extLst>
          </p:cNvPr>
          <p:cNvSpPr>
            <a:spLocks noGrp="1"/>
          </p:cNvSpPr>
          <p:nvPr>
            <p:ph type="dt" sz="half" idx="10"/>
          </p:nvPr>
        </p:nvSpPr>
        <p:spPr/>
        <p:txBody>
          <a:bodyPr/>
          <a:lstStyle/>
          <a:p>
            <a:fld id="{AB363DB4-8B88-41D3-8E46-7F4E20E7D3C7}" type="datetimeFigureOut">
              <a:rPr lang="fi-FI" smtClean="0"/>
              <a:t>17.12.2021</a:t>
            </a:fld>
            <a:endParaRPr lang="fi-FI"/>
          </a:p>
        </p:txBody>
      </p:sp>
      <p:sp>
        <p:nvSpPr>
          <p:cNvPr id="5" name="Alatunnisteen paikkamerkki 4">
            <a:extLst>
              <a:ext uri="{FF2B5EF4-FFF2-40B4-BE49-F238E27FC236}">
                <a16:creationId xmlns:a16="http://schemas.microsoft.com/office/drawing/2014/main" id="{C4ED1F3A-4355-49AD-9A3D-66F14FAE2CB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E49DEAC9-15FD-401C-BECE-B99F8E2FF4F3}"/>
              </a:ext>
            </a:extLst>
          </p:cNvPr>
          <p:cNvSpPr>
            <a:spLocks noGrp="1"/>
          </p:cNvSpPr>
          <p:nvPr>
            <p:ph type="sldNum" sz="quarter" idx="12"/>
          </p:nvPr>
        </p:nvSpPr>
        <p:spPr/>
        <p:txBody>
          <a:bodyPr/>
          <a:lstStyle/>
          <a:p>
            <a:fld id="{938B4B84-8A10-4D0B-94AD-8C349BF8D2FB}" type="slidenum">
              <a:rPr lang="fi-FI" smtClean="0"/>
              <a:t>‹#›</a:t>
            </a:fld>
            <a:endParaRPr lang="fi-FI"/>
          </a:p>
        </p:txBody>
      </p:sp>
    </p:spTree>
    <p:extLst>
      <p:ext uri="{BB962C8B-B14F-4D97-AF65-F5344CB8AC3E}">
        <p14:creationId xmlns:p14="http://schemas.microsoft.com/office/powerpoint/2010/main" val="1619635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95790C0-19BB-4182-9498-261026BBD021}"/>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70DD9341-B1E8-4244-B7C0-67CB277AF4AE}"/>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7716870A-67DB-47DA-ABB7-5624DA1736B9}"/>
              </a:ext>
            </a:extLst>
          </p:cNvPr>
          <p:cNvSpPr>
            <a:spLocks noGrp="1"/>
          </p:cNvSpPr>
          <p:nvPr>
            <p:ph type="dt" sz="half" idx="10"/>
          </p:nvPr>
        </p:nvSpPr>
        <p:spPr/>
        <p:txBody>
          <a:bodyPr/>
          <a:lstStyle/>
          <a:p>
            <a:fld id="{AB363DB4-8B88-41D3-8E46-7F4E20E7D3C7}" type="datetimeFigureOut">
              <a:rPr lang="fi-FI" smtClean="0"/>
              <a:t>17.12.2021</a:t>
            </a:fld>
            <a:endParaRPr lang="fi-FI"/>
          </a:p>
        </p:txBody>
      </p:sp>
      <p:sp>
        <p:nvSpPr>
          <p:cNvPr id="5" name="Alatunnisteen paikkamerkki 4">
            <a:extLst>
              <a:ext uri="{FF2B5EF4-FFF2-40B4-BE49-F238E27FC236}">
                <a16:creationId xmlns:a16="http://schemas.microsoft.com/office/drawing/2014/main" id="{D032BC86-DD4E-4153-87D7-B65034737CB6}"/>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A7A7D1FA-52C0-4AAD-AE1B-A9D869833CD1}"/>
              </a:ext>
            </a:extLst>
          </p:cNvPr>
          <p:cNvSpPr>
            <a:spLocks noGrp="1"/>
          </p:cNvSpPr>
          <p:nvPr>
            <p:ph type="sldNum" sz="quarter" idx="12"/>
          </p:nvPr>
        </p:nvSpPr>
        <p:spPr/>
        <p:txBody>
          <a:bodyPr/>
          <a:lstStyle/>
          <a:p>
            <a:fld id="{938B4B84-8A10-4D0B-94AD-8C349BF8D2FB}" type="slidenum">
              <a:rPr lang="fi-FI" smtClean="0"/>
              <a:t>‹#›</a:t>
            </a:fld>
            <a:endParaRPr lang="fi-FI"/>
          </a:p>
        </p:txBody>
      </p:sp>
    </p:spTree>
    <p:extLst>
      <p:ext uri="{BB962C8B-B14F-4D97-AF65-F5344CB8AC3E}">
        <p14:creationId xmlns:p14="http://schemas.microsoft.com/office/powerpoint/2010/main" val="273083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7CF8983-37F1-4133-A522-0E01456061D7}"/>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48493A54-241A-44A6-A4BF-2F73CCC058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214FA04C-37E1-48B1-96CC-454030F9266F}"/>
              </a:ext>
            </a:extLst>
          </p:cNvPr>
          <p:cNvSpPr>
            <a:spLocks noGrp="1"/>
          </p:cNvSpPr>
          <p:nvPr>
            <p:ph type="dt" sz="half" idx="10"/>
          </p:nvPr>
        </p:nvSpPr>
        <p:spPr/>
        <p:txBody>
          <a:bodyPr/>
          <a:lstStyle/>
          <a:p>
            <a:fld id="{AB363DB4-8B88-41D3-8E46-7F4E20E7D3C7}" type="datetimeFigureOut">
              <a:rPr lang="fi-FI" smtClean="0"/>
              <a:t>17.12.2021</a:t>
            </a:fld>
            <a:endParaRPr lang="fi-FI"/>
          </a:p>
        </p:txBody>
      </p:sp>
      <p:sp>
        <p:nvSpPr>
          <p:cNvPr id="5" name="Alatunnisteen paikkamerkki 4">
            <a:extLst>
              <a:ext uri="{FF2B5EF4-FFF2-40B4-BE49-F238E27FC236}">
                <a16:creationId xmlns:a16="http://schemas.microsoft.com/office/drawing/2014/main" id="{F65B8822-9D05-420F-8187-31635ACEDEA0}"/>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91DCAE30-D361-40D6-94D5-ECD2ACF0E604}"/>
              </a:ext>
            </a:extLst>
          </p:cNvPr>
          <p:cNvSpPr>
            <a:spLocks noGrp="1"/>
          </p:cNvSpPr>
          <p:nvPr>
            <p:ph type="sldNum" sz="quarter" idx="12"/>
          </p:nvPr>
        </p:nvSpPr>
        <p:spPr/>
        <p:txBody>
          <a:bodyPr/>
          <a:lstStyle/>
          <a:p>
            <a:fld id="{938B4B84-8A10-4D0B-94AD-8C349BF8D2FB}" type="slidenum">
              <a:rPr lang="fi-FI" smtClean="0"/>
              <a:t>‹#›</a:t>
            </a:fld>
            <a:endParaRPr lang="fi-FI"/>
          </a:p>
        </p:txBody>
      </p:sp>
    </p:spTree>
    <p:extLst>
      <p:ext uri="{BB962C8B-B14F-4D97-AF65-F5344CB8AC3E}">
        <p14:creationId xmlns:p14="http://schemas.microsoft.com/office/powerpoint/2010/main" val="637469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E9B6519-B464-4E78-A115-3A18665EDE7E}"/>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34282624-CAC8-4535-8D0B-C5DF3FDC643D}"/>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33A23CD2-DD19-4B1B-AF5B-811983CF93AE}"/>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754BB49A-ACEC-46F7-8AFC-84AA4951D9AC}"/>
              </a:ext>
            </a:extLst>
          </p:cNvPr>
          <p:cNvSpPr>
            <a:spLocks noGrp="1"/>
          </p:cNvSpPr>
          <p:nvPr>
            <p:ph type="dt" sz="half" idx="10"/>
          </p:nvPr>
        </p:nvSpPr>
        <p:spPr/>
        <p:txBody>
          <a:bodyPr/>
          <a:lstStyle/>
          <a:p>
            <a:fld id="{AB363DB4-8B88-41D3-8E46-7F4E20E7D3C7}" type="datetimeFigureOut">
              <a:rPr lang="fi-FI" smtClean="0"/>
              <a:t>17.12.2021</a:t>
            </a:fld>
            <a:endParaRPr lang="fi-FI"/>
          </a:p>
        </p:txBody>
      </p:sp>
      <p:sp>
        <p:nvSpPr>
          <p:cNvPr id="6" name="Alatunnisteen paikkamerkki 5">
            <a:extLst>
              <a:ext uri="{FF2B5EF4-FFF2-40B4-BE49-F238E27FC236}">
                <a16:creationId xmlns:a16="http://schemas.microsoft.com/office/drawing/2014/main" id="{1E29FB4C-4277-4E3A-A3D4-AB8E1239B459}"/>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DD9B617D-811A-4851-ABAE-F14174A66D10}"/>
              </a:ext>
            </a:extLst>
          </p:cNvPr>
          <p:cNvSpPr>
            <a:spLocks noGrp="1"/>
          </p:cNvSpPr>
          <p:nvPr>
            <p:ph type="sldNum" sz="quarter" idx="12"/>
          </p:nvPr>
        </p:nvSpPr>
        <p:spPr/>
        <p:txBody>
          <a:bodyPr/>
          <a:lstStyle/>
          <a:p>
            <a:fld id="{938B4B84-8A10-4D0B-94AD-8C349BF8D2FB}" type="slidenum">
              <a:rPr lang="fi-FI" smtClean="0"/>
              <a:t>‹#›</a:t>
            </a:fld>
            <a:endParaRPr lang="fi-FI"/>
          </a:p>
        </p:txBody>
      </p:sp>
    </p:spTree>
    <p:extLst>
      <p:ext uri="{BB962C8B-B14F-4D97-AF65-F5344CB8AC3E}">
        <p14:creationId xmlns:p14="http://schemas.microsoft.com/office/powerpoint/2010/main" val="3350575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5BA1DD2-E4E9-4ECB-BFBD-7606C068B857}"/>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E33BA1D1-1888-401B-8FCD-57EB5FDC14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845BAC60-132F-4B15-ADD5-306F503F9A31}"/>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DA6B3C9F-BA30-4963-9880-B8A35C7470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9491BD89-668C-44BB-B7E8-EF04E12DA559}"/>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8210E796-A6C7-4462-830C-8D0DFF9E131B}"/>
              </a:ext>
            </a:extLst>
          </p:cNvPr>
          <p:cNvSpPr>
            <a:spLocks noGrp="1"/>
          </p:cNvSpPr>
          <p:nvPr>
            <p:ph type="dt" sz="half" idx="10"/>
          </p:nvPr>
        </p:nvSpPr>
        <p:spPr/>
        <p:txBody>
          <a:bodyPr/>
          <a:lstStyle/>
          <a:p>
            <a:fld id="{AB363DB4-8B88-41D3-8E46-7F4E20E7D3C7}" type="datetimeFigureOut">
              <a:rPr lang="fi-FI" smtClean="0"/>
              <a:t>17.12.2021</a:t>
            </a:fld>
            <a:endParaRPr lang="fi-FI"/>
          </a:p>
        </p:txBody>
      </p:sp>
      <p:sp>
        <p:nvSpPr>
          <p:cNvPr id="8" name="Alatunnisteen paikkamerkki 7">
            <a:extLst>
              <a:ext uri="{FF2B5EF4-FFF2-40B4-BE49-F238E27FC236}">
                <a16:creationId xmlns:a16="http://schemas.microsoft.com/office/drawing/2014/main" id="{D62A25A7-D4AE-4364-9B1C-39C5DEE288A2}"/>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4DC96B04-ED09-4697-951E-BFC344D44E9D}"/>
              </a:ext>
            </a:extLst>
          </p:cNvPr>
          <p:cNvSpPr>
            <a:spLocks noGrp="1"/>
          </p:cNvSpPr>
          <p:nvPr>
            <p:ph type="sldNum" sz="quarter" idx="12"/>
          </p:nvPr>
        </p:nvSpPr>
        <p:spPr/>
        <p:txBody>
          <a:bodyPr/>
          <a:lstStyle/>
          <a:p>
            <a:fld id="{938B4B84-8A10-4D0B-94AD-8C349BF8D2FB}" type="slidenum">
              <a:rPr lang="fi-FI" smtClean="0"/>
              <a:t>‹#›</a:t>
            </a:fld>
            <a:endParaRPr lang="fi-FI"/>
          </a:p>
        </p:txBody>
      </p:sp>
    </p:spTree>
    <p:extLst>
      <p:ext uri="{BB962C8B-B14F-4D97-AF65-F5344CB8AC3E}">
        <p14:creationId xmlns:p14="http://schemas.microsoft.com/office/powerpoint/2010/main" val="451489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E6F2433-1292-40C7-B7BA-A21021727CB4}"/>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27B77362-66E7-4880-8B47-02550608C631}"/>
              </a:ext>
            </a:extLst>
          </p:cNvPr>
          <p:cNvSpPr>
            <a:spLocks noGrp="1"/>
          </p:cNvSpPr>
          <p:nvPr>
            <p:ph type="dt" sz="half" idx="10"/>
          </p:nvPr>
        </p:nvSpPr>
        <p:spPr/>
        <p:txBody>
          <a:bodyPr/>
          <a:lstStyle/>
          <a:p>
            <a:fld id="{AB363DB4-8B88-41D3-8E46-7F4E20E7D3C7}" type="datetimeFigureOut">
              <a:rPr lang="fi-FI" smtClean="0"/>
              <a:t>17.12.2021</a:t>
            </a:fld>
            <a:endParaRPr lang="fi-FI"/>
          </a:p>
        </p:txBody>
      </p:sp>
      <p:sp>
        <p:nvSpPr>
          <p:cNvPr id="4" name="Alatunnisteen paikkamerkki 3">
            <a:extLst>
              <a:ext uri="{FF2B5EF4-FFF2-40B4-BE49-F238E27FC236}">
                <a16:creationId xmlns:a16="http://schemas.microsoft.com/office/drawing/2014/main" id="{FC2DDA2B-DE57-468D-B1D7-AD5EF57115E3}"/>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B115C346-D06B-4F1C-A248-03844B141485}"/>
              </a:ext>
            </a:extLst>
          </p:cNvPr>
          <p:cNvSpPr>
            <a:spLocks noGrp="1"/>
          </p:cNvSpPr>
          <p:nvPr>
            <p:ph type="sldNum" sz="quarter" idx="12"/>
          </p:nvPr>
        </p:nvSpPr>
        <p:spPr/>
        <p:txBody>
          <a:bodyPr/>
          <a:lstStyle/>
          <a:p>
            <a:fld id="{938B4B84-8A10-4D0B-94AD-8C349BF8D2FB}" type="slidenum">
              <a:rPr lang="fi-FI" smtClean="0"/>
              <a:t>‹#›</a:t>
            </a:fld>
            <a:endParaRPr lang="fi-FI"/>
          </a:p>
        </p:txBody>
      </p:sp>
    </p:spTree>
    <p:extLst>
      <p:ext uri="{BB962C8B-B14F-4D97-AF65-F5344CB8AC3E}">
        <p14:creationId xmlns:p14="http://schemas.microsoft.com/office/powerpoint/2010/main" val="3337652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D13D670D-ADF2-49A3-A9B9-A8D1C399EC81}"/>
              </a:ext>
            </a:extLst>
          </p:cNvPr>
          <p:cNvSpPr>
            <a:spLocks noGrp="1"/>
          </p:cNvSpPr>
          <p:nvPr>
            <p:ph type="dt" sz="half" idx="10"/>
          </p:nvPr>
        </p:nvSpPr>
        <p:spPr/>
        <p:txBody>
          <a:bodyPr/>
          <a:lstStyle/>
          <a:p>
            <a:fld id="{AB363DB4-8B88-41D3-8E46-7F4E20E7D3C7}" type="datetimeFigureOut">
              <a:rPr lang="fi-FI" smtClean="0"/>
              <a:t>17.12.2021</a:t>
            </a:fld>
            <a:endParaRPr lang="fi-FI"/>
          </a:p>
        </p:txBody>
      </p:sp>
      <p:sp>
        <p:nvSpPr>
          <p:cNvPr id="3" name="Alatunnisteen paikkamerkki 2">
            <a:extLst>
              <a:ext uri="{FF2B5EF4-FFF2-40B4-BE49-F238E27FC236}">
                <a16:creationId xmlns:a16="http://schemas.microsoft.com/office/drawing/2014/main" id="{428571AA-44AA-44F0-A375-F678BF06992D}"/>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85792E4A-7344-4116-B6B5-0A226696A83B}"/>
              </a:ext>
            </a:extLst>
          </p:cNvPr>
          <p:cNvSpPr>
            <a:spLocks noGrp="1"/>
          </p:cNvSpPr>
          <p:nvPr>
            <p:ph type="sldNum" sz="quarter" idx="12"/>
          </p:nvPr>
        </p:nvSpPr>
        <p:spPr/>
        <p:txBody>
          <a:bodyPr/>
          <a:lstStyle/>
          <a:p>
            <a:fld id="{938B4B84-8A10-4D0B-94AD-8C349BF8D2FB}" type="slidenum">
              <a:rPr lang="fi-FI" smtClean="0"/>
              <a:t>‹#›</a:t>
            </a:fld>
            <a:endParaRPr lang="fi-FI"/>
          </a:p>
        </p:txBody>
      </p:sp>
    </p:spTree>
    <p:extLst>
      <p:ext uri="{BB962C8B-B14F-4D97-AF65-F5344CB8AC3E}">
        <p14:creationId xmlns:p14="http://schemas.microsoft.com/office/powerpoint/2010/main" val="2357548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82EE04B-6A6D-4C15-833E-8E10E73E0F67}"/>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06952DC1-B08C-490A-8CCF-DB53F03DB5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BFAFF4FD-7D5D-4919-83A8-6D224267CE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91977620-6F97-48A5-A06A-D6760C725178}"/>
              </a:ext>
            </a:extLst>
          </p:cNvPr>
          <p:cNvSpPr>
            <a:spLocks noGrp="1"/>
          </p:cNvSpPr>
          <p:nvPr>
            <p:ph type="dt" sz="half" idx="10"/>
          </p:nvPr>
        </p:nvSpPr>
        <p:spPr/>
        <p:txBody>
          <a:bodyPr/>
          <a:lstStyle/>
          <a:p>
            <a:fld id="{AB363DB4-8B88-41D3-8E46-7F4E20E7D3C7}" type="datetimeFigureOut">
              <a:rPr lang="fi-FI" smtClean="0"/>
              <a:t>17.12.2021</a:t>
            </a:fld>
            <a:endParaRPr lang="fi-FI"/>
          </a:p>
        </p:txBody>
      </p:sp>
      <p:sp>
        <p:nvSpPr>
          <p:cNvPr id="6" name="Alatunnisteen paikkamerkki 5">
            <a:extLst>
              <a:ext uri="{FF2B5EF4-FFF2-40B4-BE49-F238E27FC236}">
                <a16:creationId xmlns:a16="http://schemas.microsoft.com/office/drawing/2014/main" id="{4F8A72CF-B625-443B-BCFD-4FD50B29A9A5}"/>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1D51207A-5E8A-4C72-910D-2134DA288433}"/>
              </a:ext>
            </a:extLst>
          </p:cNvPr>
          <p:cNvSpPr>
            <a:spLocks noGrp="1"/>
          </p:cNvSpPr>
          <p:nvPr>
            <p:ph type="sldNum" sz="quarter" idx="12"/>
          </p:nvPr>
        </p:nvSpPr>
        <p:spPr/>
        <p:txBody>
          <a:bodyPr/>
          <a:lstStyle/>
          <a:p>
            <a:fld id="{938B4B84-8A10-4D0B-94AD-8C349BF8D2FB}" type="slidenum">
              <a:rPr lang="fi-FI" smtClean="0"/>
              <a:t>‹#›</a:t>
            </a:fld>
            <a:endParaRPr lang="fi-FI"/>
          </a:p>
        </p:txBody>
      </p:sp>
    </p:spTree>
    <p:extLst>
      <p:ext uri="{BB962C8B-B14F-4D97-AF65-F5344CB8AC3E}">
        <p14:creationId xmlns:p14="http://schemas.microsoft.com/office/powerpoint/2010/main" val="887136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1694D12-1774-48A6-B1A4-699866BFD56C}"/>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149429B8-9A5F-49D4-A0D5-E32A0C24C8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04464673-7ABC-4C94-A40A-01806BFE04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4EA62028-C932-4FCE-B8DE-58EBBB9730E5}"/>
              </a:ext>
            </a:extLst>
          </p:cNvPr>
          <p:cNvSpPr>
            <a:spLocks noGrp="1"/>
          </p:cNvSpPr>
          <p:nvPr>
            <p:ph type="dt" sz="half" idx="10"/>
          </p:nvPr>
        </p:nvSpPr>
        <p:spPr/>
        <p:txBody>
          <a:bodyPr/>
          <a:lstStyle/>
          <a:p>
            <a:fld id="{AB363DB4-8B88-41D3-8E46-7F4E20E7D3C7}" type="datetimeFigureOut">
              <a:rPr lang="fi-FI" smtClean="0"/>
              <a:t>17.12.2021</a:t>
            </a:fld>
            <a:endParaRPr lang="fi-FI"/>
          </a:p>
        </p:txBody>
      </p:sp>
      <p:sp>
        <p:nvSpPr>
          <p:cNvPr id="6" name="Alatunnisteen paikkamerkki 5">
            <a:extLst>
              <a:ext uri="{FF2B5EF4-FFF2-40B4-BE49-F238E27FC236}">
                <a16:creationId xmlns:a16="http://schemas.microsoft.com/office/drawing/2014/main" id="{E9E2EC5C-63FC-4B16-A4C7-5FE7A149F5AF}"/>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C40338BF-FFD3-474E-8935-8F4E22D5CA28}"/>
              </a:ext>
            </a:extLst>
          </p:cNvPr>
          <p:cNvSpPr>
            <a:spLocks noGrp="1"/>
          </p:cNvSpPr>
          <p:nvPr>
            <p:ph type="sldNum" sz="quarter" idx="12"/>
          </p:nvPr>
        </p:nvSpPr>
        <p:spPr/>
        <p:txBody>
          <a:bodyPr/>
          <a:lstStyle/>
          <a:p>
            <a:fld id="{938B4B84-8A10-4D0B-94AD-8C349BF8D2FB}" type="slidenum">
              <a:rPr lang="fi-FI" smtClean="0"/>
              <a:t>‹#›</a:t>
            </a:fld>
            <a:endParaRPr lang="fi-FI"/>
          </a:p>
        </p:txBody>
      </p:sp>
    </p:spTree>
    <p:extLst>
      <p:ext uri="{BB962C8B-B14F-4D97-AF65-F5344CB8AC3E}">
        <p14:creationId xmlns:p14="http://schemas.microsoft.com/office/powerpoint/2010/main" val="970681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BD653818-D351-4214-9365-5AD2CD4F2E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4DEDA82D-A3D8-4419-B5EF-6D937CE7AA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AC358B52-7028-4E15-AAA6-F6E312B96A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363DB4-8B88-41D3-8E46-7F4E20E7D3C7}" type="datetimeFigureOut">
              <a:rPr lang="fi-FI" smtClean="0"/>
              <a:t>17.12.2021</a:t>
            </a:fld>
            <a:endParaRPr lang="fi-FI"/>
          </a:p>
        </p:txBody>
      </p:sp>
      <p:sp>
        <p:nvSpPr>
          <p:cNvPr id="5" name="Alatunnisteen paikkamerkki 4">
            <a:extLst>
              <a:ext uri="{FF2B5EF4-FFF2-40B4-BE49-F238E27FC236}">
                <a16:creationId xmlns:a16="http://schemas.microsoft.com/office/drawing/2014/main" id="{2FF29F45-7071-4D0D-A3DD-454432940B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F27DE86A-034F-4873-8100-EBDB9736F2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8B4B84-8A10-4D0B-94AD-8C349BF8D2FB}" type="slidenum">
              <a:rPr lang="fi-FI" smtClean="0"/>
              <a:t>‹#›</a:t>
            </a:fld>
            <a:endParaRPr lang="fi-FI"/>
          </a:p>
        </p:txBody>
      </p:sp>
    </p:spTree>
    <p:extLst>
      <p:ext uri="{BB962C8B-B14F-4D97-AF65-F5344CB8AC3E}">
        <p14:creationId xmlns:p14="http://schemas.microsoft.com/office/powerpoint/2010/main" val="4123383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462D386-CAE8-4AEB-837E-BD0765837B53}"/>
              </a:ext>
            </a:extLst>
          </p:cNvPr>
          <p:cNvSpPr>
            <a:spLocks noGrp="1"/>
          </p:cNvSpPr>
          <p:nvPr>
            <p:ph type="title"/>
          </p:nvPr>
        </p:nvSpPr>
        <p:spPr/>
        <p:txBody>
          <a:bodyPr/>
          <a:lstStyle/>
          <a:p>
            <a:r>
              <a:rPr lang="fi-FI" dirty="0"/>
              <a:t>	</a:t>
            </a:r>
            <a:r>
              <a:rPr lang="fi-FI" b="1" dirty="0"/>
              <a:t>72 tuntia varautumiskonsepti</a:t>
            </a:r>
          </a:p>
        </p:txBody>
      </p:sp>
      <p:sp>
        <p:nvSpPr>
          <p:cNvPr id="3" name="Sisällön paikkamerkki 2">
            <a:extLst>
              <a:ext uri="{FF2B5EF4-FFF2-40B4-BE49-F238E27FC236}">
                <a16:creationId xmlns:a16="http://schemas.microsoft.com/office/drawing/2014/main" id="{0890DC77-BE0B-47DA-9F5B-986012A4747A}"/>
              </a:ext>
            </a:extLst>
          </p:cNvPr>
          <p:cNvSpPr>
            <a:spLocks noGrp="1"/>
          </p:cNvSpPr>
          <p:nvPr>
            <p:ph idx="1"/>
          </p:nvPr>
        </p:nvSpPr>
        <p:spPr/>
        <p:txBody>
          <a:bodyPr/>
          <a:lstStyle/>
          <a:p>
            <a:endParaRPr lang="fi-FI" dirty="0"/>
          </a:p>
          <a:p>
            <a:endParaRPr lang="fi-FI" dirty="0"/>
          </a:p>
          <a:p>
            <a:endParaRPr lang="fi-FI" dirty="0"/>
          </a:p>
          <a:p>
            <a:pPr marL="914400" lvl="2" indent="0">
              <a:buNone/>
            </a:pPr>
            <a:r>
              <a:rPr lang="fi-FI" sz="4400" b="1" dirty="0"/>
              <a:t>	16.12.2021 Savonlinna</a:t>
            </a:r>
          </a:p>
        </p:txBody>
      </p:sp>
    </p:spTree>
    <p:extLst>
      <p:ext uri="{BB962C8B-B14F-4D97-AF65-F5344CB8AC3E}">
        <p14:creationId xmlns:p14="http://schemas.microsoft.com/office/powerpoint/2010/main" val="1272264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00E53A7E-223F-4881-BA42-3609E1A053F0}"/>
              </a:ext>
            </a:extLst>
          </p:cNvPr>
          <p:cNvSpPr>
            <a:spLocks noGrp="1"/>
          </p:cNvSpPr>
          <p:nvPr>
            <p:ph idx="1"/>
          </p:nvPr>
        </p:nvSpPr>
        <p:spPr/>
        <p:txBody>
          <a:bodyPr>
            <a:normAutofit fontScale="70000" lnSpcReduction="20000"/>
          </a:bodyPr>
          <a:lstStyle/>
          <a:p>
            <a:pPr algn="l"/>
            <a:r>
              <a:rPr lang="fi-FI" b="1" i="0" dirty="0">
                <a:solidFill>
                  <a:srgbClr val="083F46"/>
                </a:solidFill>
                <a:effectLst/>
                <a:latin typeface="Lato" panose="020F0502020204030203" pitchFamily="34" charset="0"/>
              </a:rPr>
              <a:t>Jos vesi on saastunutta</a:t>
            </a:r>
            <a:endParaRPr lang="fi-FI" b="0" i="0" dirty="0">
              <a:solidFill>
                <a:srgbClr val="083F46"/>
              </a:solidFill>
              <a:effectLst/>
              <a:latin typeface="Lato" panose="020F0502020204030203" pitchFamily="34" charset="0"/>
            </a:endParaRPr>
          </a:p>
          <a:p>
            <a:pPr algn="l">
              <a:buFont typeface="Arial" panose="020B0604020202020204" pitchFamily="34" charset="0"/>
              <a:buChar char="•"/>
            </a:pPr>
            <a:r>
              <a:rPr lang="fi-FI" b="0" i="0" dirty="0">
                <a:solidFill>
                  <a:srgbClr val="083F46"/>
                </a:solidFill>
                <a:effectLst/>
                <a:latin typeface="Lato" panose="020F0502020204030203" pitchFamily="34" charset="0"/>
              </a:rPr>
              <a:t>Estä saastuneen veden käyttö, esimerkiksi teippaamalla vesihanaan saastuneesta vedestä varoittava lappu.</a:t>
            </a:r>
          </a:p>
          <a:p>
            <a:pPr algn="l">
              <a:buFont typeface="Arial" panose="020B0604020202020204" pitchFamily="34" charset="0"/>
              <a:buChar char="•"/>
            </a:pPr>
            <a:r>
              <a:rPr lang="fi-FI" b="0" i="0" dirty="0">
                <a:solidFill>
                  <a:srgbClr val="083F46"/>
                </a:solidFill>
                <a:effectLst/>
                <a:latin typeface="Lato" panose="020F0502020204030203" pitchFamily="34" charset="0"/>
              </a:rPr>
              <a:t>Noudata vesihuoltolaitoksen ohjeita veden käytön ja mahdollisen keittokehotuksen suhteen.</a:t>
            </a:r>
          </a:p>
          <a:p>
            <a:pPr algn="l">
              <a:buFont typeface="Arial" panose="020B0604020202020204" pitchFamily="34" charset="0"/>
              <a:buChar char="•"/>
            </a:pPr>
            <a:r>
              <a:rPr lang="fi-FI" b="0" i="0" dirty="0">
                <a:solidFill>
                  <a:srgbClr val="083F46"/>
                </a:solidFill>
                <a:effectLst/>
                <a:latin typeface="Lato" panose="020F0502020204030203" pitchFamily="34" charset="0"/>
              </a:rPr>
              <a:t>Älä käytä vettä vesijohtokloorauksen (shokkiklooraus) aikana.</a:t>
            </a:r>
          </a:p>
          <a:p>
            <a:pPr algn="l">
              <a:buFont typeface="Arial" panose="020B0604020202020204" pitchFamily="34" charset="0"/>
              <a:buChar char="•"/>
            </a:pPr>
            <a:r>
              <a:rPr lang="fi-FI" b="0" i="0" dirty="0">
                <a:solidFill>
                  <a:srgbClr val="083F46"/>
                </a:solidFill>
                <a:effectLst/>
                <a:latin typeface="Lato" panose="020F0502020204030203" pitchFamily="34" charset="0"/>
              </a:rPr>
              <a:t>Kun puhdasta vettä on taas saatavilla, muista puhdistaa kaikki laitteet ja astiat, joihin saastunutta vettä on voinut joutua kuten esimerkiksi kahvinkeitin.</a:t>
            </a:r>
          </a:p>
          <a:p>
            <a:pPr algn="l"/>
            <a:r>
              <a:rPr lang="fi-FI" b="1" i="0" dirty="0">
                <a:solidFill>
                  <a:srgbClr val="083F46"/>
                </a:solidFill>
                <a:effectLst/>
                <a:latin typeface="Lato" panose="020F0502020204030203" pitchFamily="34" charset="0"/>
              </a:rPr>
              <a:t>Tietoa vedenjakelusta</a:t>
            </a:r>
            <a:endParaRPr lang="fi-FI" b="0" i="0" dirty="0">
              <a:solidFill>
                <a:srgbClr val="083F46"/>
              </a:solidFill>
              <a:effectLst/>
              <a:latin typeface="Lato" panose="020F0502020204030203" pitchFamily="34" charset="0"/>
            </a:endParaRPr>
          </a:p>
          <a:p>
            <a:pPr algn="l">
              <a:buFont typeface="Arial" panose="020B0604020202020204" pitchFamily="34" charset="0"/>
              <a:buChar char="•"/>
            </a:pPr>
            <a:r>
              <a:rPr lang="fi-FI" b="0" i="0" dirty="0">
                <a:solidFill>
                  <a:srgbClr val="083F46"/>
                </a:solidFill>
                <a:effectLst/>
                <a:latin typeface="Lato" panose="020F0502020204030203" pitchFamily="34" charset="0"/>
              </a:rPr>
              <a:t>Vedenjakelu voi olla katkaistu suunnitellusti ja talokohtaisesti. Lisätietoja saat huoltoyhtiöltä.</a:t>
            </a:r>
          </a:p>
          <a:p>
            <a:pPr algn="l">
              <a:buFont typeface="Arial" panose="020B0604020202020204" pitchFamily="34" charset="0"/>
              <a:buChar char="•"/>
            </a:pPr>
            <a:r>
              <a:rPr lang="fi-FI" b="0" i="0" dirty="0">
                <a:solidFill>
                  <a:srgbClr val="083F46"/>
                </a:solidFill>
                <a:effectLst/>
                <a:latin typeface="Lato" panose="020F0502020204030203" pitchFamily="34" charset="0"/>
              </a:rPr>
              <a:t>Kaikissa alueellisissa vedenjakelun häiriötilanteissa, tarkasta paikallisen vesilaitoksen verkkosivut. Sieltä saat tietoa voimassa olevista vedenjakelunhäiriöistä.</a:t>
            </a:r>
          </a:p>
          <a:p>
            <a:pPr algn="l">
              <a:buFont typeface="Arial" panose="020B0604020202020204" pitchFamily="34" charset="0"/>
              <a:buChar char="•"/>
            </a:pPr>
            <a:r>
              <a:rPr lang="fi-FI" b="0" i="0" dirty="0">
                <a:solidFill>
                  <a:srgbClr val="083F46"/>
                </a:solidFill>
                <a:effectLst/>
                <a:latin typeface="Lato" panose="020F0502020204030203" pitchFamily="34" charset="0"/>
              </a:rPr>
              <a:t>Vedenjakelukatko ja laaja sähköhäiriö vaikuttavat myös jätevesihuoltoon. Seuraa vesilaitoksen ja viranomaisten tiedotusta.</a:t>
            </a:r>
          </a:p>
          <a:p>
            <a:endParaRPr lang="fi-FI" dirty="0"/>
          </a:p>
        </p:txBody>
      </p:sp>
    </p:spTree>
    <p:extLst>
      <p:ext uri="{BB962C8B-B14F-4D97-AF65-F5344CB8AC3E}">
        <p14:creationId xmlns:p14="http://schemas.microsoft.com/office/powerpoint/2010/main" val="4224657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1BAA0AF-FF84-45B3-9386-3D0AD6EBEF4C}"/>
              </a:ext>
            </a:extLst>
          </p:cNvPr>
          <p:cNvSpPr>
            <a:spLocks noGrp="1"/>
          </p:cNvSpPr>
          <p:nvPr>
            <p:ph type="title"/>
          </p:nvPr>
        </p:nvSpPr>
        <p:spPr/>
        <p:txBody>
          <a:bodyPr/>
          <a:lstStyle/>
          <a:p>
            <a:r>
              <a:rPr lang="fi-FI" dirty="0"/>
              <a:t>			5. </a:t>
            </a:r>
            <a:r>
              <a:rPr lang="fi-FI" b="1" dirty="0"/>
              <a:t>Suojautuminen</a:t>
            </a:r>
          </a:p>
        </p:txBody>
      </p:sp>
      <p:sp>
        <p:nvSpPr>
          <p:cNvPr id="3" name="Sisällön paikkamerkki 2">
            <a:extLst>
              <a:ext uri="{FF2B5EF4-FFF2-40B4-BE49-F238E27FC236}">
                <a16:creationId xmlns:a16="http://schemas.microsoft.com/office/drawing/2014/main" id="{F5BA5E60-DD4D-4B3B-A054-C9D2E2A9ED48}"/>
              </a:ext>
            </a:extLst>
          </p:cNvPr>
          <p:cNvSpPr>
            <a:spLocks noGrp="1"/>
          </p:cNvSpPr>
          <p:nvPr>
            <p:ph idx="1"/>
          </p:nvPr>
        </p:nvSpPr>
        <p:spPr/>
        <p:txBody>
          <a:bodyPr/>
          <a:lstStyle/>
          <a:p>
            <a:pPr algn="l"/>
            <a:r>
              <a:rPr lang="fi-FI" b="1" i="0" dirty="0">
                <a:solidFill>
                  <a:srgbClr val="E87B23"/>
                </a:solidFill>
                <a:effectLst/>
                <a:latin typeface="Lato" panose="020F0502020204030203" pitchFamily="34" charset="0"/>
              </a:rPr>
              <a:t>Miten toimit, jos kuulet yleisen vaaramerkin?</a:t>
            </a:r>
          </a:p>
          <a:p>
            <a:pPr algn="l"/>
            <a:r>
              <a:rPr lang="fi-FI" b="0" i="0" dirty="0">
                <a:solidFill>
                  <a:srgbClr val="333333"/>
                </a:solidFill>
                <a:effectLst/>
                <a:latin typeface="Lato" panose="020F0502020204030203" pitchFamily="34" charset="0"/>
              </a:rPr>
              <a:t>Vaara- ja hätätilanteissa viranomaiset varoittavat ihmisiä vaaratiedotteella ja yleisellä vaaramerkillä. Suojautuminen lähimpiin sisätiloihin ja ohjeiden mukainen toiminta vaaratilanteessa ovat ensimmäiset ja yleensä riittävät suojautumiskeinot. Sisätiloja ovat koti, koulu, työpaikka tai muu rakennus.</a:t>
            </a:r>
          </a:p>
          <a:p>
            <a:pPr algn="l"/>
            <a:r>
              <a:rPr lang="fi-FI" b="0" i="0" dirty="0">
                <a:solidFill>
                  <a:srgbClr val="083F46"/>
                </a:solidFill>
                <a:effectLst/>
                <a:latin typeface="Lato" panose="020F0502020204030203" pitchFamily="34" charset="0"/>
              </a:rPr>
              <a:t>Väestöhälyttimiä testataan yleensä joka kuun ensimmäinen arkimaanantai klo 12.</a:t>
            </a:r>
          </a:p>
          <a:p>
            <a:pPr marL="0" indent="0">
              <a:buNone/>
            </a:pPr>
            <a:endParaRPr lang="fi-FI" dirty="0"/>
          </a:p>
        </p:txBody>
      </p:sp>
    </p:spTree>
    <p:extLst>
      <p:ext uri="{BB962C8B-B14F-4D97-AF65-F5344CB8AC3E}">
        <p14:creationId xmlns:p14="http://schemas.microsoft.com/office/powerpoint/2010/main" val="1693129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7C2C120F-4B9E-4DC9-922B-70DB31FF74E0}"/>
              </a:ext>
            </a:extLst>
          </p:cNvPr>
          <p:cNvSpPr>
            <a:spLocks noGrp="1"/>
          </p:cNvSpPr>
          <p:nvPr>
            <p:ph idx="1"/>
          </p:nvPr>
        </p:nvSpPr>
        <p:spPr>
          <a:xfrm>
            <a:off x="787400" y="965200"/>
            <a:ext cx="10566400" cy="5211763"/>
          </a:xfrm>
        </p:spPr>
        <p:txBody>
          <a:bodyPr>
            <a:normAutofit fontScale="62500" lnSpcReduction="20000"/>
          </a:bodyPr>
          <a:lstStyle/>
          <a:p>
            <a:pPr algn="l"/>
            <a:r>
              <a:rPr lang="fi-FI" b="0" i="0" dirty="0">
                <a:effectLst/>
                <a:latin typeface="inherit"/>
              </a:rPr>
              <a:t>Esimerkkejä tilanteista, jolloin pitää suojautua sisälle:</a:t>
            </a:r>
          </a:p>
          <a:p>
            <a:pPr marL="0" indent="0" algn="l">
              <a:buNone/>
            </a:pPr>
            <a:r>
              <a:rPr lang="fi-FI" dirty="0">
                <a:solidFill>
                  <a:srgbClr val="083F46"/>
                </a:solidFill>
                <a:latin typeface="Lato" panose="020F0502020204030203" pitchFamily="34" charset="0"/>
              </a:rPr>
              <a:t>   </a:t>
            </a:r>
            <a:r>
              <a:rPr lang="fi-FI" b="0" i="0" dirty="0">
                <a:solidFill>
                  <a:srgbClr val="083F46"/>
                </a:solidFill>
                <a:effectLst/>
                <a:latin typeface="Lato" panose="020F0502020204030203" pitchFamily="34" charset="0"/>
              </a:rPr>
              <a:t>lähialueella tulipalo, jossa syntyy runsaasti myrkyllistä savua</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   kaasuvaara, kun lähialueella on tapahtunut vaarallisten aineiden onnettomuus</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   säteilyvaara, esim. ydinvoimalaonnettomuus</a:t>
            </a:r>
          </a:p>
          <a:p>
            <a:pPr algn="l"/>
            <a:r>
              <a:rPr lang="fi-FI" b="1" i="0" dirty="0">
                <a:effectLst/>
                <a:latin typeface="inherit"/>
              </a:rPr>
              <a:t>Sisälle suojautuminen on tärkeää</a:t>
            </a:r>
          </a:p>
          <a:p>
            <a:pPr marL="0" indent="0" algn="l">
              <a:buNone/>
            </a:pPr>
            <a:r>
              <a:rPr lang="fi-FI" b="0" i="0" dirty="0">
                <a:solidFill>
                  <a:srgbClr val="083F46"/>
                </a:solidFill>
                <a:effectLst/>
                <a:latin typeface="Lato" panose="020F0502020204030203" pitchFamily="34" charset="0"/>
              </a:rPr>
              <a:t>    Tulipaloissa syntyvä savukaasu on aina vähintään haitallista ja sen hengittäminen terveydelle          vaarallista tai jopa hengenvaarallista. Savukaasu on helposti havaittavissa.</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   Jos voit itse havaita vaaran, toimi aina välittömästi: suojaudu sisälle ja sulje ilmanvaihto.</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   Suojaudu sisälle viimeistään silloin, kun viranomainen kehottaa yleisellä vaaramerkillä tai vaaratiedotteella.</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   Vaikka osan myrkyllisistä kaasuista voi havaita aistein, kuten haistamalla, kaikkia ei voi. Osa vaarallisista aineista on hajuttomia ja värittömiä.</a:t>
            </a:r>
          </a:p>
          <a:p>
            <a:pPr algn="l"/>
            <a:r>
              <a:rPr lang="fi-FI" b="0" i="0" dirty="0">
                <a:effectLst/>
                <a:latin typeface="inherit"/>
              </a:rPr>
              <a:t>Pysäytä ilmanvaihto ja tiivistä raot</a:t>
            </a:r>
          </a:p>
          <a:p>
            <a:pPr algn="l"/>
            <a:r>
              <a:rPr lang="fi-FI" b="0" i="0" dirty="0">
                <a:solidFill>
                  <a:srgbClr val="083F46"/>
                </a:solidFill>
                <a:effectLst/>
                <a:latin typeface="Lato" panose="020F0502020204030203" pitchFamily="34" charset="0"/>
              </a:rPr>
              <a:t>On tärkeää, että jokainen niin kotona kuin työpaikallakin osaa pysäyttää koneellisen ilmanvaihdon. Kaikissa kiinteistöissä ei kuitenkaan ole koneellista ilmanvaihtoa, ja joissakin kiinteistössä vain kiinteistöhuolto voi sammuttaa ilmanvaihdon.</a:t>
            </a:r>
          </a:p>
          <a:p>
            <a:pPr algn="l"/>
            <a:r>
              <a:rPr lang="fi-FI" b="0" i="0" dirty="0">
                <a:solidFill>
                  <a:srgbClr val="083F46"/>
                </a:solidFill>
                <a:effectLst/>
                <a:latin typeface="Lato" panose="020F0502020204030203" pitchFamily="34" charset="0"/>
              </a:rPr>
              <a:t>Kun sisälle suojautuminen on tarpeen, tilasta on pyrittävä tekemään mahdollisimman tiivis.</a:t>
            </a:r>
          </a:p>
          <a:p>
            <a:pPr algn="l"/>
            <a:r>
              <a:rPr lang="fi-FI" b="0" i="0" dirty="0">
                <a:solidFill>
                  <a:srgbClr val="083F46"/>
                </a:solidFill>
                <a:effectLst/>
                <a:latin typeface="Lato" panose="020F0502020204030203" pitchFamily="34" charset="0"/>
              </a:rPr>
              <a:t>Ovet, ikkunat ja ilmanvaihtoaukot suljetaan sekä kaikki raot tiivistetään esimerkiksi tuorekelmulla tai ilmastointiteipillä. Näin vähennetään sisälle tunkeutuvan savun, kaasujen tai radioaktiivisten hiukkasten määrää.</a:t>
            </a:r>
          </a:p>
          <a:p>
            <a:endParaRPr lang="fi-FI" dirty="0"/>
          </a:p>
        </p:txBody>
      </p:sp>
    </p:spTree>
    <p:extLst>
      <p:ext uri="{BB962C8B-B14F-4D97-AF65-F5344CB8AC3E}">
        <p14:creationId xmlns:p14="http://schemas.microsoft.com/office/powerpoint/2010/main" val="2873650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EDD7F0F2-0E39-4299-A3E5-58260DA8BAB5}"/>
              </a:ext>
            </a:extLst>
          </p:cNvPr>
          <p:cNvSpPr>
            <a:spLocks noGrp="1"/>
          </p:cNvSpPr>
          <p:nvPr>
            <p:ph idx="1"/>
          </p:nvPr>
        </p:nvSpPr>
        <p:spPr>
          <a:xfrm>
            <a:off x="825500" y="635000"/>
            <a:ext cx="10528300" cy="5541963"/>
          </a:xfrm>
        </p:spPr>
        <p:txBody>
          <a:bodyPr>
            <a:normAutofit fontScale="70000" lnSpcReduction="20000"/>
          </a:bodyPr>
          <a:lstStyle/>
          <a:p>
            <a:pPr algn="l"/>
            <a:r>
              <a:rPr lang="fi-FI" b="1" i="0" dirty="0">
                <a:effectLst/>
                <a:latin typeface="inherit"/>
              </a:rPr>
              <a:t>Tiedätkö, missä on ilmanvaihdon katkaisija?</a:t>
            </a:r>
          </a:p>
          <a:p>
            <a:pPr algn="l"/>
            <a:r>
              <a:rPr lang="fi-FI" b="0" i="0" dirty="0">
                <a:solidFill>
                  <a:srgbClr val="083F46"/>
                </a:solidFill>
                <a:effectLst/>
                <a:latin typeface="Lato" panose="020F0502020204030203" pitchFamily="34" charset="0"/>
              </a:rPr>
              <a:t>Koska vaarallinen savu tai kaasu leviää ulkona melko nopeasti, tulisi asukkaiden tai henkilökunnan osata sulkea ilmanvaihto omin voimin. Tämä edellyttää, että ilmanvaihdon katkaisijan sijainti tiedetään ja katkaisijan luo on kaikilla pääsy.</a:t>
            </a:r>
          </a:p>
          <a:p>
            <a:pPr algn="l"/>
            <a:r>
              <a:rPr lang="fi-FI" b="0" i="0" dirty="0">
                <a:solidFill>
                  <a:srgbClr val="083F46"/>
                </a:solidFill>
                <a:effectLst/>
                <a:latin typeface="Lato" panose="020F0502020204030203" pitchFamily="34" charset="0"/>
              </a:rPr>
              <a:t>IV-hätäseis -painikkeen asentaminen esim. eteistiloihin on usein toimiva ratkaisu, jotta kaikilla on mahdollisuus pysäyttää ilmanvaihto vaaratilanteissa.</a:t>
            </a:r>
          </a:p>
          <a:p>
            <a:pPr algn="l"/>
            <a:r>
              <a:rPr lang="fi-FI" b="1" i="0" dirty="0">
                <a:effectLst/>
                <a:latin typeface="inherit"/>
              </a:rPr>
              <a:t>Joditabletit</a:t>
            </a:r>
          </a:p>
          <a:p>
            <a:pPr algn="l">
              <a:buFont typeface="Arial" panose="020B0604020202020204" pitchFamily="34" charset="0"/>
              <a:buChar char="•"/>
            </a:pPr>
            <a:r>
              <a:rPr lang="fi-FI" b="0" i="0" dirty="0">
                <a:solidFill>
                  <a:srgbClr val="083F46"/>
                </a:solidFill>
                <a:effectLst/>
                <a:latin typeface="Lato" panose="020F0502020204030203" pitchFamily="34" charset="0"/>
              </a:rPr>
              <a:t>Radioaktiivisen jodin kertymistä kilpirauhaseen voidaan vähentää ottamalla joditabletti.</a:t>
            </a:r>
          </a:p>
          <a:p>
            <a:pPr algn="l">
              <a:buFont typeface="Arial" panose="020B0604020202020204" pitchFamily="34" charset="0"/>
              <a:buChar char="•"/>
            </a:pPr>
            <a:r>
              <a:rPr lang="fi-FI" b="0" i="0" dirty="0">
                <a:solidFill>
                  <a:srgbClr val="083F46"/>
                </a:solidFill>
                <a:effectLst/>
                <a:latin typeface="Lato" panose="020F0502020204030203" pitchFamily="34" charset="0"/>
              </a:rPr>
              <a:t>Ota joditabletti vain viranomaisen kehotuksesta oikean ajoituksen varmistamiseksi. Noudata annostelussa pakkauksen ohjetta.</a:t>
            </a:r>
          </a:p>
          <a:p>
            <a:pPr algn="l">
              <a:buFont typeface="Arial" panose="020B0604020202020204" pitchFamily="34" charset="0"/>
              <a:buChar char="•"/>
            </a:pPr>
            <a:r>
              <a:rPr lang="fi-FI" b="0" i="0" dirty="0">
                <a:solidFill>
                  <a:srgbClr val="083F46"/>
                </a:solidFill>
                <a:effectLst/>
                <a:latin typeface="Lato" panose="020F0502020204030203" pitchFamily="34" charset="0"/>
              </a:rPr>
              <a:t>Joditabletteja voi ostaa apteekeista.</a:t>
            </a:r>
          </a:p>
          <a:p>
            <a:pPr algn="l"/>
            <a:r>
              <a:rPr lang="fi-FI" b="1" i="0" dirty="0">
                <a:effectLst/>
                <a:latin typeface="inherit"/>
              </a:rPr>
              <a:t>Väestönsuojat</a:t>
            </a:r>
          </a:p>
          <a:p>
            <a:pPr algn="l">
              <a:buFont typeface="Arial" panose="020B0604020202020204" pitchFamily="34" charset="0"/>
              <a:buChar char="•"/>
            </a:pPr>
            <a:r>
              <a:rPr lang="fi-FI" b="0" i="0" dirty="0">
                <a:solidFill>
                  <a:srgbClr val="083F46"/>
                </a:solidFill>
                <a:effectLst/>
                <a:latin typeface="Lato" panose="020F0502020204030203" pitchFamily="34" charset="0"/>
              </a:rPr>
              <a:t>Poikkeusoloissa voidaan joutua turvautumaan väestönsuojiin. Väestönsuojat otetaan käyttöön viranomaisen päätöksellä.</a:t>
            </a:r>
          </a:p>
          <a:p>
            <a:pPr algn="l">
              <a:buFont typeface="Arial" panose="020B0604020202020204" pitchFamily="34" charset="0"/>
              <a:buChar char="•"/>
            </a:pPr>
            <a:r>
              <a:rPr lang="fi-FI" b="0" i="0" dirty="0">
                <a:solidFill>
                  <a:srgbClr val="083F46"/>
                </a:solidFill>
                <a:effectLst/>
                <a:latin typeface="Lato" panose="020F0502020204030203" pitchFamily="34" charset="0"/>
              </a:rPr>
              <a:t>Väestönsuojelun kansainvälinen merkki on sininen kolmio oranssilla pohjalla.</a:t>
            </a:r>
          </a:p>
          <a:p>
            <a:pPr algn="l">
              <a:buFont typeface="Arial" panose="020B0604020202020204" pitchFamily="34" charset="0"/>
              <a:buChar char="•"/>
            </a:pPr>
            <a:r>
              <a:rPr lang="fi-FI" b="0" i="0" dirty="0">
                <a:solidFill>
                  <a:srgbClr val="083F46"/>
                </a:solidFill>
                <a:effectLst/>
                <a:latin typeface="Lato" panose="020F0502020204030203" pitchFamily="34" charset="0"/>
              </a:rPr>
              <a:t>Suurin osa väestönsuojista sijaitsee asuintaloissa ja yleisissä rakennuksissa. Ne ovat perinteisiä, yleensä kellarikerrokseen rakennettuja suojia.</a:t>
            </a:r>
          </a:p>
          <a:p>
            <a:endParaRPr lang="fi-FI" dirty="0"/>
          </a:p>
        </p:txBody>
      </p:sp>
    </p:spTree>
    <p:extLst>
      <p:ext uri="{BB962C8B-B14F-4D97-AF65-F5344CB8AC3E}">
        <p14:creationId xmlns:p14="http://schemas.microsoft.com/office/powerpoint/2010/main" val="6485202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6A995B5-F719-4087-87FC-8A18F39EA34D}"/>
              </a:ext>
            </a:extLst>
          </p:cNvPr>
          <p:cNvSpPr>
            <a:spLocks noGrp="1"/>
          </p:cNvSpPr>
          <p:nvPr>
            <p:ph type="title"/>
          </p:nvPr>
        </p:nvSpPr>
        <p:spPr/>
        <p:txBody>
          <a:bodyPr/>
          <a:lstStyle/>
          <a:p>
            <a:r>
              <a:rPr lang="fi-FI" dirty="0"/>
              <a:t>			</a:t>
            </a:r>
            <a:r>
              <a:rPr lang="fi-FI" b="1" dirty="0"/>
              <a:t>6.</a:t>
            </a:r>
            <a:r>
              <a:rPr lang="fi-FI" dirty="0"/>
              <a:t> </a:t>
            </a:r>
            <a:r>
              <a:rPr lang="fi-FI" b="1" dirty="0"/>
              <a:t>Tartuntataudit</a:t>
            </a:r>
          </a:p>
        </p:txBody>
      </p:sp>
      <p:sp>
        <p:nvSpPr>
          <p:cNvPr id="3" name="Sisällön paikkamerkki 2">
            <a:extLst>
              <a:ext uri="{FF2B5EF4-FFF2-40B4-BE49-F238E27FC236}">
                <a16:creationId xmlns:a16="http://schemas.microsoft.com/office/drawing/2014/main" id="{B698E12C-1D76-41A9-B022-A77D1C76764F}"/>
              </a:ext>
            </a:extLst>
          </p:cNvPr>
          <p:cNvSpPr>
            <a:spLocks noGrp="1"/>
          </p:cNvSpPr>
          <p:nvPr>
            <p:ph idx="1"/>
          </p:nvPr>
        </p:nvSpPr>
        <p:spPr/>
        <p:txBody>
          <a:bodyPr>
            <a:normAutofit lnSpcReduction="10000"/>
          </a:bodyPr>
          <a:lstStyle/>
          <a:p>
            <a:pPr algn="l"/>
            <a:r>
              <a:rPr lang="fi-FI" b="1" i="0" dirty="0">
                <a:solidFill>
                  <a:srgbClr val="E87B23"/>
                </a:solidFill>
                <a:effectLst/>
                <a:latin typeface="Lato" panose="020F0502020204030203" pitchFamily="34" charset="0"/>
              </a:rPr>
              <a:t>Hygienia on avainasemassa tartuntatautien välttämisessä</a:t>
            </a:r>
          </a:p>
          <a:p>
            <a:pPr algn="l"/>
            <a:r>
              <a:rPr lang="fi-FI" b="1" i="0" dirty="0">
                <a:solidFill>
                  <a:srgbClr val="083F46"/>
                </a:solidFill>
                <a:effectLst/>
                <a:latin typeface="Lato" panose="020F0502020204030203" pitchFamily="34" charset="0"/>
              </a:rPr>
              <a:t>Tartuntatauti</a:t>
            </a:r>
            <a:r>
              <a:rPr lang="fi-FI" b="0" i="0" dirty="0">
                <a:solidFill>
                  <a:srgbClr val="083F46"/>
                </a:solidFill>
                <a:effectLst/>
                <a:latin typeface="Lato" panose="020F0502020204030203" pitchFamily="34" charset="0"/>
              </a:rPr>
              <a:t> voi olla viruksen, bakteerin, loisen tai sienen aiheuttama. Tartuntataudeista yleisimpiä ovat erilaiset hengitystieinfektiot kuten nuhakuume.</a:t>
            </a:r>
            <a:br>
              <a:rPr lang="fi-FI" b="0" i="0" dirty="0">
                <a:solidFill>
                  <a:srgbClr val="083F46"/>
                </a:solidFill>
                <a:effectLst/>
                <a:latin typeface="Lato" panose="020F0502020204030203" pitchFamily="34" charset="0"/>
              </a:rPr>
            </a:br>
            <a:r>
              <a:rPr lang="fi-FI" b="1" i="0" dirty="0">
                <a:solidFill>
                  <a:srgbClr val="083F46"/>
                </a:solidFill>
                <a:effectLst/>
                <a:latin typeface="Lato" panose="020F0502020204030203" pitchFamily="34" charset="0"/>
              </a:rPr>
              <a:t>Epidemia</a:t>
            </a:r>
            <a:r>
              <a:rPr lang="fi-FI" b="0" i="0" dirty="0">
                <a:solidFill>
                  <a:srgbClr val="083F46"/>
                </a:solidFill>
                <a:effectLst/>
                <a:latin typeface="Lato" panose="020F0502020204030203" pitchFamily="34" charset="0"/>
              </a:rPr>
              <a:t> on tauti, joka tarttuu suureen osaan jonkin alueen väestöstä.</a:t>
            </a:r>
            <a:br>
              <a:rPr lang="fi-FI" b="0" i="0" dirty="0">
                <a:solidFill>
                  <a:srgbClr val="083F46"/>
                </a:solidFill>
                <a:effectLst/>
                <a:latin typeface="Lato" panose="020F0502020204030203" pitchFamily="34" charset="0"/>
              </a:rPr>
            </a:br>
            <a:r>
              <a:rPr lang="fi-FI" b="1" i="0" dirty="0">
                <a:solidFill>
                  <a:srgbClr val="083F46"/>
                </a:solidFill>
                <a:effectLst/>
                <a:latin typeface="Lato" panose="020F0502020204030203" pitchFamily="34" charset="0"/>
              </a:rPr>
              <a:t>Pandemia</a:t>
            </a:r>
            <a:r>
              <a:rPr lang="fi-FI" b="0" i="0" dirty="0">
                <a:solidFill>
                  <a:srgbClr val="083F46"/>
                </a:solidFill>
                <a:effectLst/>
                <a:latin typeface="Lato" panose="020F0502020204030203" pitchFamily="34" charset="0"/>
              </a:rPr>
              <a:t> taas tarkoittaa yli maanosien ulottuvaa epidemiaa.</a:t>
            </a:r>
          </a:p>
          <a:p>
            <a:pPr algn="l"/>
            <a:r>
              <a:rPr lang="fi-FI" b="0" i="0" dirty="0">
                <a:solidFill>
                  <a:srgbClr val="083F46"/>
                </a:solidFill>
                <a:effectLst/>
                <a:latin typeface="Lato" panose="020F0502020204030203" pitchFamily="34" charset="0"/>
              </a:rPr>
              <a:t>Maailmassa pandemioita on aiheuttanut muun muassa koronavirus, sikainfluenssa ja espanjantaudiksi nimetty influenssa, joka levisi kaikkialle maailmaan ensimmäisen maailmansodan aikana ja tappoi kymmeniä miljoonia ihmisiä.</a:t>
            </a:r>
          </a:p>
          <a:p>
            <a:endParaRPr lang="fi-FI" dirty="0"/>
          </a:p>
        </p:txBody>
      </p:sp>
    </p:spTree>
    <p:extLst>
      <p:ext uri="{BB962C8B-B14F-4D97-AF65-F5344CB8AC3E}">
        <p14:creationId xmlns:p14="http://schemas.microsoft.com/office/powerpoint/2010/main" val="10752323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87B9DC4F-FCFB-48CE-89D3-9908930C166F}"/>
              </a:ext>
            </a:extLst>
          </p:cNvPr>
          <p:cNvSpPr>
            <a:spLocks noGrp="1"/>
          </p:cNvSpPr>
          <p:nvPr>
            <p:ph idx="1"/>
          </p:nvPr>
        </p:nvSpPr>
        <p:spPr/>
        <p:txBody>
          <a:bodyPr/>
          <a:lstStyle/>
          <a:p>
            <a:pPr algn="l"/>
            <a:r>
              <a:rPr lang="fi-FI" b="0" i="0" dirty="0">
                <a:effectLst/>
                <a:latin typeface="inherit"/>
              </a:rPr>
              <a:t>Tartuntatautien välttämiseen voi jokainen varautua omalta osaltaan:</a:t>
            </a:r>
          </a:p>
          <a:p>
            <a:pPr algn="l"/>
            <a:r>
              <a:rPr lang="fi-FI" b="0" i="0" dirty="0">
                <a:solidFill>
                  <a:srgbClr val="083F46"/>
                </a:solidFill>
                <a:effectLst/>
                <a:latin typeface="Lato" panose="020F0502020204030203" pitchFamily="34" charset="0"/>
              </a:rPr>
              <a:t>huolehdi aina hygieniasta</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ota tarvittavat rokotukset ajallaan</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tarkasta ennen matkaa tartuntatautitilanne</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pidä kotona varalla käsidesiä ja kasvosuojaimia</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muista myös omat reseptilääkkeesi ja oireenmukaisesti käytettävät lääkkeet</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lemmikkieläimille tuontia tai matkaa varten matkapassi ja tarpeelliset rokotukset</a:t>
            </a:r>
          </a:p>
          <a:p>
            <a:endParaRPr lang="fi-FI" dirty="0"/>
          </a:p>
        </p:txBody>
      </p:sp>
    </p:spTree>
    <p:extLst>
      <p:ext uri="{BB962C8B-B14F-4D97-AF65-F5344CB8AC3E}">
        <p14:creationId xmlns:p14="http://schemas.microsoft.com/office/powerpoint/2010/main" val="19222843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A1688E42-A19B-4C3F-B1C0-99726B06AE29}"/>
              </a:ext>
            </a:extLst>
          </p:cNvPr>
          <p:cNvSpPr>
            <a:spLocks noGrp="1"/>
          </p:cNvSpPr>
          <p:nvPr>
            <p:ph idx="1"/>
          </p:nvPr>
        </p:nvSpPr>
        <p:spPr/>
        <p:txBody>
          <a:bodyPr>
            <a:normAutofit fontScale="77500" lnSpcReduction="20000"/>
          </a:bodyPr>
          <a:lstStyle/>
          <a:p>
            <a:pPr algn="l"/>
            <a:r>
              <a:rPr lang="fi-FI" b="1" i="0" dirty="0">
                <a:effectLst/>
                <a:latin typeface="inherit"/>
              </a:rPr>
              <a:t>Pese kätesi aina</a:t>
            </a:r>
          </a:p>
          <a:p>
            <a:pPr algn="l"/>
            <a:r>
              <a:rPr lang="fi-FI" b="0" i="0" dirty="0">
                <a:solidFill>
                  <a:srgbClr val="083F46"/>
                </a:solidFill>
                <a:effectLst/>
                <a:latin typeface="Lato" panose="020F0502020204030203" pitchFamily="34" charset="0"/>
              </a:rPr>
              <a:t>kun tulet ulkoa sisään</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ennen ruoan laittoa ja ruokailua</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WC-käynnin tai vaipanvaihdon jälkeen</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niistämisen, yskimisen tai aivastamisen jälkeen</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kun olet koskenut samoja pintoja kuin flunssainen henkilö</a:t>
            </a:r>
          </a:p>
          <a:p>
            <a:pPr algn="l"/>
            <a:r>
              <a:rPr lang="fi-FI" b="0" i="0" dirty="0">
                <a:solidFill>
                  <a:srgbClr val="083F46"/>
                </a:solidFill>
                <a:effectLst/>
                <a:latin typeface="Lato" panose="020F0502020204030203" pitchFamily="34" charset="0"/>
              </a:rPr>
              <a:t>Muista saippuan käyttö. Älä koskettele silmiä, nenää tai suuta, ellet ole juuri pessyt käsiäsi. Käsihygienia on tärkein keino ehkäistä myös vatsatauteja ja matkaripulia.</a:t>
            </a:r>
          </a:p>
          <a:p>
            <a:pPr marL="0" indent="0" algn="l">
              <a:buNone/>
            </a:pPr>
            <a:endParaRPr lang="fi-FI" b="0" i="0" dirty="0">
              <a:solidFill>
                <a:srgbClr val="083F46"/>
              </a:solidFill>
              <a:effectLst/>
              <a:latin typeface="Lato" panose="020F0502020204030203" pitchFamily="34" charset="0"/>
            </a:endParaRPr>
          </a:p>
          <a:p>
            <a:pPr algn="l"/>
            <a:r>
              <a:rPr lang="fi-FI" b="1" i="0" dirty="0">
                <a:effectLst/>
                <a:latin typeface="inherit"/>
              </a:rPr>
              <a:t>Yski oikein</a:t>
            </a:r>
          </a:p>
          <a:p>
            <a:pPr marL="0" indent="0" algn="l">
              <a:buNone/>
            </a:pPr>
            <a:r>
              <a:rPr lang="fi-FI" dirty="0">
                <a:solidFill>
                  <a:srgbClr val="083F46"/>
                </a:solidFill>
                <a:latin typeface="Lato" panose="020F0502020204030203" pitchFamily="34" charset="0"/>
              </a:rPr>
              <a:t>    </a:t>
            </a:r>
            <a:r>
              <a:rPr lang="fi-FI" b="0" i="0" dirty="0">
                <a:solidFill>
                  <a:srgbClr val="083F46"/>
                </a:solidFill>
                <a:effectLst/>
                <a:latin typeface="Lato" panose="020F0502020204030203" pitchFamily="34" charset="0"/>
              </a:rPr>
              <a:t>Suojaa suusi ja nenäsi kertakäyttönenäliinalla, kun yskit tai aivastat.</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    Jos sinulla ei ole nenäliinaa, yski tai aivasta puserosi hihan yläosaan, älä käsiisi.</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    Laita käytetty nenäliina välittömästi roskiin.</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    Paperinen suu–nenäsuojus suojaa muita tartunnalta, jos yskit ja aivastelet.</a:t>
            </a:r>
          </a:p>
          <a:p>
            <a:endParaRPr lang="fi-FI" dirty="0"/>
          </a:p>
        </p:txBody>
      </p:sp>
    </p:spTree>
    <p:extLst>
      <p:ext uri="{BB962C8B-B14F-4D97-AF65-F5344CB8AC3E}">
        <p14:creationId xmlns:p14="http://schemas.microsoft.com/office/powerpoint/2010/main" val="11284123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C9E4678-34DF-45A2-A3AE-1D0336B2DC0E}"/>
              </a:ext>
            </a:extLst>
          </p:cNvPr>
          <p:cNvSpPr>
            <a:spLocks noGrp="1"/>
          </p:cNvSpPr>
          <p:nvPr>
            <p:ph type="title"/>
          </p:nvPr>
        </p:nvSpPr>
        <p:spPr/>
        <p:txBody>
          <a:bodyPr>
            <a:normAutofit fontScale="90000"/>
          </a:bodyPr>
          <a:lstStyle/>
          <a:p>
            <a:br>
              <a:rPr lang="fi-FI" b="0" i="0" dirty="0">
                <a:solidFill>
                  <a:srgbClr val="333333"/>
                </a:solidFill>
                <a:effectLst/>
                <a:latin typeface="arial" panose="020B0604020202020204" pitchFamily="34" charset="0"/>
              </a:rPr>
            </a:br>
            <a:r>
              <a:rPr lang="fi-FI" b="0" i="0" dirty="0">
                <a:solidFill>
                  <a:srgbClr val="333333"/>
                </a:solidFill>
                <a:effectLst/>
                <a:latin typeface="arial" panose="020B0604020202020204" pitchFamily="34" charset="0"/>
              </a:rPr>
              <a:t>		7. Oikea tieto ja tietoturva</a:t>
            </a:r>
            <a:br>
              <a:rPr lang="fi-FI" b="0" i="0" dirty="0">
                <a:solidFill>
                  <a:srgbClr val="333333"/>
                </a:solidFill>
                <a:effectLst/>
                <a:latin typeface="arial" panose="020B0604020202020204" pitchFamily="34" charset="0"/>
              </a:rPr>
            </a:br>
            <a:endParaRPr lang="fi-FI" dirty="0"/>
          </a:p>
        </p:txBody>
      </p:sp>
      <p:sp>
        <p:nvSpPr>
          <p:cNvPr id="3" name="Sisällön paikkamerkki 2">
            <a:extLst>
              <a:ext uri="{FF2B5EF4-FFF2-40B4-BE49-F238E27FC236}">
                <a16:creationId xmlns:a16="http://schemas.microsoft.com/office/drawing/2014/main" id="{FDB8CCE2-EB55-4F6D-BADF-48D37C195617}"/>
              </a:ext>
            </a:extLst>
          </p:cNvPr>
          <p:cNvSpPr>
            <a:spLocks noGrp="1"/>
          </p:cNvSpPr>
          <p:nvPr>
            <p:ph idx="1"/>
          </p:nvPr>
        </p:nvSpPr>
        <p:spPr>
          <a:xfrm>
            <a:off x="736600" y="1308100"/>
            <a:ext cx="10706100" cy="5184775"/>
          </a:xfrm>
        </p:spPr>
        <p:txBody>
          <a:bodyPr>
            <a:normAutofit fontScale="62500" lnSpcReduction="20000"/>
          </a:bodyPr>
          <a:lstStyle/>
          <a:p>
            <a:pPr algn="l"/>
            <a:r>
              <a:rPr lang="fi-FI" b="1" i="0" dirty="0">
                <a:solidFill>
                  <a:srgbClr val="E87B23"/>
                </a:solidFill>
                <a:effectLst/>
                <a:latin typeface="Lato" panose="020F0502020204030203" pitchFamily="34" charset="0"/>
              </a:rPr>
              <a:t>Häiriötilanteessa oikea tieto on erityisen olennaista</a:t>
            </a:r>
          </a:p>
          <a:p>
            <a:pPr algn="l"/>
            <a:r>
              <a:rPr lang="fi-FI" b="1" i="0" dirty="0">
                <a:effectLst/>
                <a:latin typeface="inherit"/>
              </a:rPr>
              <a:t>Paras tapa suojautua vääriltä tiedoilta on lähdekriittisyys:</a:t>
            </a:r>
          </a:p>
          <a:p>
            <a:pPr marL="0" indent="0" algn="l">
              <a:buNone/>
            </a:pPr>
            <a:r>
              <a:rPr lang="fi-FI" dirty="0">
                <a:solidFill>
                  <a:srgbClr val="083F46"/>
                </a:solidFill>
                <a:latin typeface="Lato" panose="020F0502020204030203" pitchFamily="34" charset="0"/>
              </a:rPr>
              <a:t>    </a:t>
            </a:r>
            <a:r>
              <a:rPr lang="fi-FI" b="0" i="0" dirty="0">
                <a:solidFill>
                  <a:srgbClr val="083F46"/>
                </a:solidFill>
                <a:effectLst/>
                <a:latin typeface="Lato" panose="020F0502020204030203" pitchFamily="34" charset="0"/>
              </a:rPr>
              <a:t>Onko kyseessä tosiasiat vai mielipiteet?</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    Mikä on tietojen tarkoitus?</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    Kuka on tietojen lähettäjä?</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   Onko lähde uskottava?</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   Ovatko tiedot jossakin muualla?</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   Ovatko tiedot uusia vai vanhoja ja miksi tiedot ovat esillä juuri nyt?</a:t>
            </a:r>
          </a:p>
          <a:p>
            <a:pPr algn="l"/>
            <a:r>
              <a:rPr lang="fi-FI" b="1" i="0" dirty="0">
                <a:effectLst/>
                <a:latin typeface="inherit"/>
              </a:rPr>
              <a:t>Mitä voit itse tehdä?</a:t>
            </a:r>
          </a:p>
          <a:p>
            <a:pPr marL="0" indent="0" algn="l">
              <a:buNone/>
            </a:pPr>
            <a:r>
              <a:rPr lang="fi-FI" b="0" i="0" dirty="0">
                <a:solidFill>
                  <a:srgbClr val="083F46"/>
                </a:solidFill>
                <a:effectLst/>
                <a:latin typeface="Lato" panose="020F0502020204030203" pitchFamily="34" charset="0"/>
              </a:rPr>
              <a:t>   Etsi tietoa – paras tapa löytää oikea tieto on verrata eri lähteitä.</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   Älä usko huhuihin – käytä monta uskottavaa lähdettä tarkistaaksesi, jos tieto pitää paikkansa.</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   Älä levitä huhuja – jos tiedot eivät vaikuta uskottavilta, älä levitä niitä edelleen.</a:t>
            </a:r>
          </a:p>
          <a:p>
            <a:pPr algn="l"/>
            <a:r>
              <a:rPr lang="fi-FI" b="1" i="0" dirty="0">
                <a:effectLst/>
                <a:latin typeface="inherit"/>
              </a:rPr>
              <a:t>Viestintä häiriötilanteessa</a:t>
            </a:r>
          </a:p>
          <a:p>
            <a:pPr marL="0" indent="0" algn="l">
              <a:buNone/>
            </a:pPr>
            <a:r>
              <a:rPr lang="fi-FI" b="0" i="0" dirty="0">
                <a:solidFill>
                  <a:srgbClr val="083F46"/>
                </a:solidFill>
                <a:effectLst/>
                <a:latin typeface="Lato" panose="020F0502020204030203" pitchFamily="34" charset="0"/>
              </a:rPr>
              <a:t>   Häiriö sähköverkossa vaikuttaa arkeen nopeasti. Akuista saattaa loppua virta ja internettiin ei</a:t>
            </a:r>
          </a:p>
          <a:p>
            <a:pPr marL="0" indent="0" algn="l">
              <a:buNone/>
            </a:pPr>
            <a:r>
              <a:rPr lang="fi-FI" b="0" i="0" dirty="0">
                <a:solidFill>
                  <a:srgbClr val="083F46"/>
                </a:solidFill>
                <a:effectLst/>
                <a:latin typeface="Lato" panose="020F0502020204030203" pitchFamily="34" charset="0"/>
              </a:rPr>
              <a:t>   pääse.</a:t>
            </a:r>
          </a:p>
          <a:p>
            <a:pPr algn="l"/>
            <a:r>
              <a:rPr lang="fi-FI" b="1" i="0" dirty="0">
                <a:effectLst/>
                <a:latin typeface="inherit"/>
              </a:rPr>
              <a:t>Viestintää varten tarvitset:</a:t>
            </a:r>
          </a:p>
          <a:p>
            <a:pPr algn="l"/>
            <a:r>
              <a:rPr lang="fi-FI" b="0" i="0" dirty="0">
                <a:solidFill>
                  <a:srgbClr val="083F46"/>
                </a:solidFill>
                <a:effectLst/>
                <a:latin typeface="Lato" panose="020F0502020204030203" pitchFamily="34" charset="0"/>
              </a:rPr>
              <a:t>Paristoilla toimivan radion ja varaparistoja</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Puhelimen, jossa on virtaa</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Täyteen ladatun varavirtalähteen, jolla saat puhelin ladattua.</a:t>
            </a:r>
          </a:p>
          <a:p>
            <a:endParaRPr lang="fi-FI" dirty="0"/>
          </a:p>
        </p:txBody>
      </p:sp>
    </p:spTree>
    <p:extLst>
      <p:ext uri="{BB962C8B-B14F-4D97-AF65-F5344CB8AC3E}">
        <p14:creationId xmlns:p14="http://schemas.microsoft.com/office/powerpoint/2010/main" val="8468523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C886ABC9-21CA-4976-AB4A-86DC6B06E4AC}"/>
              </a:ext>
            </a:extLst>
          </p:cNvPr>
          <p:cNvSpPr>
            <a:spLocks noGrp="1"/>
          </p:cNvSpPr>
          <p:nvPr>
            <p:ph idx="1"/>
          </p:nvPr>
        </p:nvSpPr>
        <p:spPr>
          <a:xfrm>
            <a:off x="850900" y="762000"/>
            <a:ext cx="10502900" cy="5414963"/>
          </a:xfrm>
        </p:spPr>
        <p:txBody>
          <a:bodyPr>
            <a:normAutofit fontScale="92500" lnSpcReduction="10000"/>
          </a:bodyPr>
          <a:lstStyle/>
          <a:p>
            <a:pPr algn="l"/>
            <a:r>
              <a:rPr lang="fi-FI" b="1" i="0" dirty="0">
                <a:effectLst/>
                <a:latin typeface="inherit"/>
              </a:rPr>
              <a:t>Suojaa rahasi</a:t>
            </a:r>
          </a:p>
          <a:p>
            <a:pPr algn="l"/>
            <a:r>
              <a:rPr lang="fi-FI" b="0" i="0" dirty="0">
                <a:solidFill>
                  <a:srgbClr val="083F46"/>
                </a:solidFill>
                <a:effectLst/>
                <a:latin typeface="Lato" panose="020F0502020204030203" pitchFamily="34" charset="0"/>
              </a:rPr>
              <a:t>Maksa verkossa vain suojattujen yhteyksien kautta</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Käytä hyvämaineisia internetsivustoja</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Älä klikkaa sähköpostimainoksen linkkiä. Siirry sivustolle esimerkki kirjoittamalla palvelun www-osoite suoraan selaimen osoitekenttään</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Maksa verkkokauppaostoksesi mieluiten luottokortilla. Jos on maksanut ostoksen luotolla, eikä tilattu tavara saavukaan, voi rahat hakea suoraan luotonantajalta takaisin</a:t>
            </a:r>
          </a:p>
          <a:p>
            <a:pPr algn="l"/>
            <a:r>
              <a:rPr lang="fi-FI" b="1" i="0" dirty="0">
                <a:effectLst/>
                <a:latin typeface="inherit"/>
              </a:rPr>
              <a:t>Lasten turvallisuus</a:t>
            </a:r>
          </a:p>
          <a:p>
            <a:pPr algn="l"/>
            <a:r>
              <a:rPr lang="fi-FI" b="0" i="0" dirty="0">
                <a:solidFill>
                  <a:srgbClr val="083F46"/>
                </a:solidFill>
                <a:effectLst/>
                <a:latin typeface="Lato" panose="020F0502020204030203" pitchFamily="34" charset="0"/>
              </a:rPr>
              <a:t>Ole kiinnostunut siitä, millaisilla nettisivuilla lapsesi liikkuu ja millaisia some-sovelluksia hän käyttää</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Järjestä aikaa turvalliselle keskustelulle lapsesi kanssa. Näin voit saada selville, jos lasta pohdituttaa tai ahdistaa joku nettielämään liittyvä asia</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Kerro turvallisuudesta internetissä ja sen ulkopuolella</a:t>
            </a:r>
          </a:p>
          <a:p>
            <a:endParaRPr lang="fi-FI" dirty="0"/>
          </a:p>
        </p:txBody>
      </p:sp>
    </p:spTree>
    <p:extLst>
      <p:ext uri="{BB962C8B-B14F-4D97-AF65-F5344CB8AC3E}">
        <p14:creationId xmlns:p14="http://schemas.microsoft.com/office/powerpoint/2010/main" val="6338405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74CE102D-6D1A-4DC6-B3F7-76787713A983}"/>
              </a:ext>
            </a:extLst>
          </p:cNvPr>
          <p:cNvSpPr>
            <a:spLocks noGrp="1"/>
          </p:cNvSpPr>
          <p:nvPr>
            <p:ph idx="1"/>
          </p:nvPr>
        </p:nvSpPr>
        <p:spPr>
          <a:xfrm>
            <a:off x="812800" y="330200"/>
            <a:ext cx="10541000" cy="5846763"/>
          </a:xfrm>
        </p:spPr>
        <p:txBody>
          <a:bodyPr>
            <a:normAutofit fontScale="62500" lnSpcReduction="20000"/>
          </a:bodyPr>
          <a:lstStyle/>
          <a:p>
            <a:pPr algn="l"/>
            <a:r>
              <a:rPr lang="fi-FI" b="1" i="0" dirty="0">
                <a:solidFill>
                  <a:srgbClr val="E87B23"/>
                </a:solidFill>
                <a:effectLst/>
                <a:latin typeface="Lato" panose="020F0502020204030203" pitchFamily="34" charset="0"/>
              </a:rPr>
              <a:t>Tietoturva on nykyään kaikkien arkipäivää</a:t>
            </a:r>
          </a:p>
          <a:p>
            <a:pPr algn="l"/>
            <a:r>
              <a:rPr lang="fi-FI" b="0" i="0" dirty="0">
                <a:solidFill>
                  <a:srgbClr val="083F46"/>
                </a:solidFill>
                <a:effectLst/>
                <a:latin typeface="Lato" panose="020F0502020204030203" pitchFamily="34" charset="0"/>
              </a:rPr>
              <a:t>Tietoturvaa on esimerkiksi tietojen salaus, varmuuskopiointi sekä palomuurin, virustorjuntaohjelman ja varmenteiden käyttö.</a:t>
            </a:r>
          </a:p>
          <a:p>
            <a:pPr algn="l"/>
            <a:r>
              <a:rPr lang="fi-FI" b="1" i="0" dirty="0">
                <a:effectLst/>
                <a:latin typeface="inherit"/>
              </a:rPr>
              <a:t>Sosiaalinen media</a:t>
            </a:r>
          </a:p>
          <a:p>
            <a:pPr algn="l"/>
            <a:r>
              <a:rPr lang="fi-FI" b="0" i="0" dirty="0">
                <a:solidFill>
                  <a:srgbClr val="083F46"/>
                </a:solidFill>
                <a:effectLst/>
                <a:latin typeface="Lato" panose="020F0502020204030203" pitchFamily="34" charset="0"/>
              </a:rPr>
              <a:t>Vältä sijaintisi jakamista sosiaalisessa mediassa. Näin rikollinen ei saa tietää, että kotisi on tyhjä ja vartioimatta.</a:t>
            </a:r>
          </a:p>
          <a:p>
            <a:pPr algn="l"/>
            <a:r>
              <a:rPr lang="fi-FI" b="1" i="0" dirty="0">
                <a:effectLst/>
                <a:latin typeface="inherit"/>
              </a:rPr>
              <a:t>Turvallisesti netissä</a:t>
            </a:r>
          </a:p>
          <a:p>
            <a:pPr algn="l"/>
            <a:r>
              <a:rPr lang="fi-FI" b="0" i="0" dirty="0">
                <a:solidFill>
                  <a:srgbClr val="083F46"/>
                </a:solidFill>
                <a:effectLst/>
                <a:latin typeface="Lato" panose="020F0502020204030203" pitchFamily="34" charset="0"/>
              </a:rPr>
              <a:t>Tunnista ja varo tietojenkalasteluyrityksiä.</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Klikkaa harkiten, niin vältyt haittaongelmahyökkäyksiltä.</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Varmuuskopioi tietosi ja muista päivittää ohjelmistoja.</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Käytä turvallisia videoneuvotteluohjelmia</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Älä jaa väärää tietoa. Tarkista tiedon lähde.</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Käytä vahvoja salasanoja</a:t>
            </a:r>
          </a:p>
          <a:p>
            <a:pPr algn="l"/>
            <a:r>
              <a:rPr lang="fi-FI" b="1" i="0" dirty="0">
                <a:effectLst/>
                <a:latin typeface="inherit"/>
              </a:rPr>
              <a:t>Turvallinen salasana</a:t>
            </a:r>
          </a:p>
          <a:p>
            <a:pPr algn="l"/>
            <a:r>
              <a:rPr lang="fi-FI" b="0" i="0" dirty="0">
                <a:solidFill>
                  <a:srgbClr val="083F46"/>
                </a:solidFill>
                <a:effectLst/>
                <a:latin typeface="Lato" panose="020F0502020204030203" pitchFamily="34" charset="0"/>
              </a:rPr>
              <a:t>Mitä pidempi salasana on, sitä turvallisempi se on</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Hyvä salasana on helppo muistaa, mutta vaikea arvata</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Kokonainen lause on hyvä salasana</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Käytä salasanassasi isoja kirjaimia ja erikoismerkkejä</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Kirjoitusvirheet, murre, puhekielen ilmaisut ja muu sanojen rikkominen vahventavat salasanaa</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Käytä salasanaohjelmaa tai tee jokaiseen palveluun oma salasana</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Panosta tärkeisiin salasanoihin, joita käytät unohtuneiden salasanojen palautukseen, kuten sähköpostin salasanaa</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Älä koskaan kerro kenellekään salasanojasi – edes viranomaiset eivät niitä sinulta kysy!</a:t>
            </a:r>
          </a:p>
          <a:p>
            <a:endParaRPr lang="fi-FI" dirty="0"/>
          </a:p>
        </p:txBody>
      </p:sp>
    </p:spTree>
    <p:extLst>
      <p:ext uri="{BB962C8B-B14F-4D97-AF65-F5344CB8AC3E}">
        <p14:creationId xmlns:p14="http://schemas.microsoft.com/office/powerpoint/2010/main" val="2257697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E28B0A7-ABBE-450B-AB7D-18AB61FFD923}"/>
              </a:ext>
            </a:extLst>
          </p:cNvPr>
          <p:cNvSpPr>
            <a:spLocks noGrp="1"/>
          </p:cNvSpPr>
          <p:nvPr>
            <p:ph type="title"/>
          </p:nvPr>
        </p:nvSpPr>
        <p:spPr/>
        <p:txBody>
          <a:bodyPr/>
          <a:lstStyle/>
          <a:p>
            <a:r>
              <a:rPr lang="fi-FI" dirty="0"/>
              <a:t>		</a:t>
            </a:r>
          </a:p>
        </p:txBody>
      </p:sp>
      <p:sp>
        <p:nvSpPr>
          <p:cNvPr id="3" name="Sisällön paikkamerkki 2">
            <a:extLst>
              <a:ext uri="{FF2B5EF4-FFF2-40B4-BE49-F238E27FC236}">
                <a16:creationId xmlns:a16="http://schemas.microsoft.com/office/drawing/2014/main" id="{5BF95206-5043-4528-A3A6-046167ABB0C3}"/>
              </a:ext>
            </a:extLst>
          </p:cNvPr>
          <p:cNvSpPr>
            <a:spLocks noGrp="1"/>
          </p:cNvSpPr>
          <p:nvPr>
            <p:ph idx="1"/>
          </p:nvPr>
        </p:nvSpPr>
        <p:spPr/>
        <p:txBody>
          <a:bodyPr>
            <a:normAutofit lnSpcReduction="10000"/>
          </a:bodyPr>
          <a:lstStyle/>
          <a:p>
            <a:endParaRPr lang="fi-FI" dirty="0"/>
          </a:p>
          <a:p>
            <a:pPr marL="457200" lvl="1" indent="0">
              <a:buNone/>
            </a:pPr>
            <a:r>
              <a:rPr lang="fi-FI" dirty="0"/>
              <a:t>	</a:t>
            </a:r>
            <a:r>
              <a:rPr lang="fi-FI" sz="3200" dirty="0"/>
              <a:t>1. Mikä on 72 tuntia ?</a:t>
            </a:r>
          </a:p>
          <a:p>
            <a:pPr marL="457200" lvl="1" indent="0">
              <a:buNone/>
            </a:pPr>
            <a:r>
              <a:rPr lang="fi-FI" sz="3200" dirty="0"/>
              <a:t>	2. Mitä asioita tulee huomioida 72 tuntia varten</a:t>
            </a:r>
          </a:p>
          <a:p>
            <a:pPr marL="457200" lvl="1" indent="0">
              <a:buNone/>
            </a:pPr>
            <a:r>
              <a:rPr lang="fi-FI" sz="3200" dirty="0"/>
              <a:t>	2. Sähkökatko</a:t>
            </a:r>
          </a:p>
          <a:p>
            <a:pPr marL="457200" lvl="1" indent="0">
              <a:buNone/>
            </a:pPr>
            <a:r>
              <a:rPr lang="fi-FI" sz="3200" dirty="0"/>
              <a:t>	3. Kotivara</a:t>
            </a:r>
          </a:p>
          <a:p>
            <a:pPr marL="457200" lvl="1" indent="0">
              <a:buNone/>
            </a:pPr>
            <a:r>
              <a:rPr lang="fi-FI" sz="3200" dirty="0"/>
              <a:t>	4. Vesi</a:t>
            </a:r>
          </a:p>
          <a:p>
            <a:pPr marL="457200" lvl="1" indent="0">
              <a:buNone/>
            </a:pPr>
            <a:r>
              <a:rPr lang="fi-FI" sz="3200" dirty="0"/>
              <a:t>	5. Suojautuminen</a:t>
            </a:r>
          </a:p>
          <a:p>
            <a:pPr marL="457200" lvl="1" indent="0">
              <a:buNone/>
            </a:pPr>
            <a:r>
              <a:rPr lang="fi-FI" sz="3200" dirty="0"/>
              <a:t>	6. Tartuntataudit</a:t>
            </a:r>
          </a:p>
          <a:p>
            <a:pPr marL="457200" lvl="1" indent="0">
              <a:buNone/>
            </a:pPr>
            <a:r>
              <a:rPr lang="fi-FI" sz="3200" dirty="0"/>
              <a:t>	7. Oikea tieto ja tietoturva</a:t>
            </a:r>
          </a:p>
          <a:p>
            <a:pPr lvl="1"/>
            <a:endParaRPr lang="fi-FI" dirty="0"/>
          </a:p>
        </p:txBody>
      </p:sp>
    </p:spTree>
    <p:extLst>
      <p:ext uri="{BB962C8B-B14F-4D97-AF65-F5344CB8AC3E}">
        <p14:creationId xmlns:p14="http://schemas.microsoft.com/office/powerpoint/2010/main" val="41811951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E1D86BF2-89D3-44DB-8454-36E802FF2929}"/>
              </a:ext>
            </a:extLst>
          </p:cNvPr>
          <p:cNvSpPr>
            <a:spLocks noGrp="1"/>
          </p:cNvSpPr>
          <p:nvPr>
            <p:ph idx="1"/>
          </p:nvPr>
        </p:nvSpPr>
        <p:spPr/>
        <p:txBody>
          <a:bodyPr>
            <a:normAutofit lnSpcReduction="10000"/>
          </a:bodyPr>
          <a:lstStyle/>
          <a:p>
            <a:endParaRPr lang="fi-FI" dirty="0"/>
          </a:p>
          <a:p>
            <a:pPr marL="914400" lvl="2" indent="0">
              <a:buNone/>
            </a:pPr>
            <a:r>
              <a:rPr lang="fi-FI" sz="2800" b="1" dirty="0"/>
              <a:t>	</a:t>
            </a:r>
            <a:r>
              <a:rPr lang="fi-FI" sz="3200" b="1" dirty="0"/>
              <a:t>Kysymyksiä ?</a:t>
            </a:r>
          </a:p>
          <a:p>
            <a:pPr marL="914400" lvl="2" indent="0">
              <a:buNone/>
            </a:pPr>
            <a:endParaRPr lang="fi-FI" sz="3200" b="1" dirty="0"/>
          </a:p>
          <a:p>
            <a:pPr marL="914400" lvl="2" indent="0">
              <a:buNone/>
            </a:pPr>
            <a:r>
              <a:rPr lang="fi-FI" sz="3200" b="1" dirty="0"/>
              <a:t>	Kiitos mielenkiinnosta !</a:t>
            </a:r>
          </a:p>
          <a:p>
            <a:pPr marL="914400" lvl="2" indent="0">
              <a:buNone/>
            </a:pPr>
            <a:endParaRPr lang="fi-FI" sz="3200" b="1" dirty="0"/>
          </a:p>
          <a:p>
            <a:pPr marL="914400" lvl="2" indent="0">
              <a:buNone/>
            </a:pPr>
            <a:r>
              <a:rPr lang="fi-FI" sz="3200" b="1" dirty="0"/>
              <a:t>	Juha Kauppinen</a:t>
            </a:r>
          </a:p>
          <a:p>
            <a:pPr marL="914400" lvl="2" indent="0">
              <a:buNone/>
            </a:pPr>
            <a:r>
              <a:rPr lang="fi-FI" sz="3200" b="1" dirty="0"/>
              <a:t>	Palotarkastaja</a:t>
            </a:r>
          </a:p>
          <a:p>
            <a:pPr marL="914400" lvl="2" indent="0">
              <a:buNone/>
            </a:pPr>
            <a:r>
              <a:rPr lang="fi-FI" sz="3200" b="1" dirty="0"/>
              <a:t>	044 7943761</a:t>
            </a:r>
          </a:p>
          <a:p>
            <a:pPr marL="914400" lvl="2" indent="0">
              <a:buNone/>
            </a:pPr>
            <a:r>
              <a:rPr lang="fi-FI" sz="3200" b="1" dirty="0"/>
              <a:t>	juha.kauppinen@espl.fi</a:t>
            </a:r>
          </a:p>
        </p:txBody>
      </p:sp>
    </p:spTree>
    <p:extLst>
      <p:ext uri="{BB962C8B-B14F-4D97-AF65-F5344CB8AC3E}">
        <p14:creationId xmlns:p14="http://schemas.microsoft.com/office/powerpoint/2010/main" val="312265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91B38C8-28D0-4B4D-8502-AEC57B56B0AB}"/>
              </a:ext>
            </a:extLst>
          </p:cNvPr>
          <p:cNvSpPr>
            <a:spLocks noGrp="1"/>
          </p:cNvSpPr>
          <p:nvPr>
            <p:ph type="title"/>
          </p:nvPr>
        </p:nvSpPr>
        <p:spPr/>
        <p:txBody>
          <a:bodyPr/>
          <a:lstStyle/>
          <a:p>
            <a:r>
              <a:rPr lang="fi-FI" dirty="0"/>
              <a:t>		</a:t>
            </a:r>
            <a:r>
              <a:rPr lang="fi-FI" b="1" dirty="0"/>
              <a:t>1.</a:t>
            </a:r>
            <a:r>
              <a:rPr lang="fi-FI" dirty="0"/>
              <a:t> </a:t>
            </a:r>
            <a:r>
              <a:rPr lang="fi-FI" b="1" dirty="0"/>
              <a:t>Mikä on 72 tuntia ?</a:t>
            </a:r>
          </a:p>
        </p:txBody>
      </p:sp>
      <p:sp>
        <p:nvSpPr>
          <p:cNvPr id="3" name="Sisällön paikkamerkki 2">
            <a:extLst>
              <a:ext uri="{FF2B5EF4-FFF2-40B4-BE49-F238E27FC236}">
                <a16:creationId xmlns:a16="http://schemas.microsoft.com/office/drawing/2014/main" id="{0005D828-C2B8-4B28-863C-CAEE5A0B61D9}"/>
              </a:ext>
            </a:extLst>
          </p:cNvPr>
          <p:cNvSpPr>
            <a:spLocks noGrp="1"/>
          </p:cNvSpPr>
          <p:nvPr>
            <p:ph idx="1"/>
          </p:nvPr>
        </p:nvSpPr>
        <p:spPr/>
        <p:txBody>
          <a:bodyPr>
            <a:normAutofit fontScale="92500"/>
          </a:bodyPr>
          <a:lstStyle/>
          <a:p>
            <a:pPr marL="0" indent="0">
              <a:buNone/>
            </a:pPr>
            <a:endParaRPr lang="fi-FI" b="1" i="0" dirty="0">
              <a:solidFill>
                <a:srgbClr val="094047"/>
              </a:solidFill>
              <a:effectLst/>
              <a:latin typeface="Lato" panose="020F0502020204030203" pitchFamily="34" charset="0"/>
            </a:endParaRPr>
          </a:p>
          <a:p>
            <a:pPr marL="0" indent="0">
              <a:buNone/>
            </a:pPr>
            <a:r>
              <a:rPr lang="fi-FI" b="1" dirty="0">
                <a:solidFill>
                  <a:srgbClr val="094047"/>
                </a:solidFill>
                <a:latin typeface="Lato" panose="020F0502020204030203" pitchFamily="34" charset="0"/>
              </a:rPr>
              <a:t>	</a:t>
            </a:r>
            <a:r>
              <a:rPr lang="fi-FI" b="1" i="0" dirty="0">
                <a:solidFill>
                  <a:srgbClr val="094047"/>
                </a:solidFill>
                <a:effectLst/>
                <a:latin typeface="Lato" panose="020F0502020204030203" pitchFamily="34" charset="0"/>
              </a:rPr>
              <a:t>72 tuntia on viranomaisten ja järjestöjen laatima 	varautumissuositus kotitalouksille</a:t>
            </a:r>
          </a:p>
          <a:p>
            <a:pPr marL="0" indent="0">
              <a:buNone/>
            </a:pPr>
            <a:endParaRPr lang="fi-FI" b="1" dirty="0">
              <a:solidFill>
                <a:srgbClr val="094047"/>
              </a:solidFill>
              <a:latin typeface="Lato" panose="020F0502020204030203" pitchFamily="34" charset="0"/>
            </a:endParaRPr>
          </a:p>
          <a:p>
            <a:pPr marL="0" indent="0">
              <a:buNone/>
            </a:pPr>
            <a:r>
              <a:rPr lang="fi-FI" b="1" i="0" dirty="0">
                <a:solidFill>
                  <a:srgbClr val="094047"/>
                </a:solidFill>
                <a:effectLst/>
                <a:latin typeface="Lato" panose="020F0502020204030203" pitchFamily="34" charset="0"/>
              </a:rPr>
              <a:t>	</a:t>
            </a:r>
            <a:r>
              <a:rPr lang="fi-FI" b="1" i="0" dirty="0">
                <a:solidFill>
                  <a:srgbClr val="054947"/>
                </a:solidFill>
                <a:effectLst/>
                <a:latin typeface="Lato" panose="020F0502020204030203" pitchFamily="34" charset="0"/>
              </a:rPr>
              <a:t>Kodeissa tulisi varautua pärjäämään itsenäisesti ainakin 	kolme vuorokautta häiriötilanteen sattuessa.</a:t>
            </a:r>
          </a:p>
          <a:p>
            <a:pPr marL="0" indent="0">
              <a:buNone/>
            </a:pPr>
            <a:endParaRPr lang="fi-FI" b="1" dirty="0">
              <a:solidFill>
                <a:srgbClr val="054947"/>
              </a:solidFill>
              <a:latin typeface="Lato" panose="020F0502020204030203" pitchFamily="34" charset="0"/>
            </a:endParaRPr>
          </a:p>
          <a:p>
            <a:pPr marL="0" indent="0">
              <a:buNone/>
            </a:pPr>
            <a:r>
              <a:rPr lang="fi-FI" b="1" i="0" dirty="0">
                <a:solidFill>
                  <a:srgbClr val="054947"/>
                </a:solidFill>
                <a:effectLst/>
                <a:latin typeface="Lato" panose="020F0502020204030203" pitchFamily="34" charset="0"/>
              </a:rPr>
              <a:t>	Olisi myös tärkeää tuntea varautumisen perusteet eli 	tietää esimerkiksi, mistä saa oikeaa tietoa 	häiriötilanteessa ja miten pärjätä kylmenevässä asunnossa.</a:t>
            </a:r>
            <a:endParaRPr lang="fi-FI" b="1" i="0" dirty="0">
              <a:solidFill>
                <a:srgbClr val="094047"/>
              </a:solidFill>
              <a:effectLst/>
              <a:latin typeface="Lato" panose="020F0502020204030203" pitchFamily="34" charset="0"/>
            </a:endParaRPr>
          </a:p>
          <a:p>
            <a:pPr marL="0" indent="0">
              <a:buNone/>
            </a:pPr>
            <a:endParaRPr lang="fi-FI" dirty="0"/>
          </a:p>
        </p:txBody>
      </p:sp>
    </p:spTree>
    <p:extLst>
      <p:ext uri="{BB962C8B-B14F-4D97-AF65-F5344CB8AC3E}">
        <p14:creationId xmlns:p14="http://schemas.microsoft.com/office/powerpoint/2010/main" val="1932385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4CE72BC-45A7-42C3-82D5-A5AE18405801}"/>
              </a:ext>
            </a:extLst>
          </p:cNvPr>
          <p:cNvSpPr>
            <a:spLocks noGrp="1"/>
          </p:cNvSpPr>
          <p:nvPr>
            <p:ph type="title"/>
          </p:nvPr>
        </p:nvSpPr>
        <p:spPr/>
        <p:txBody>
          <a:bodyPr/>
          <a:lstStyle/>
          <a:p>
            <a:r>
              <a:rPr lang="fi-FI" dirty="0"/>
              <a:t>	</a:t>
            </a:r>
            <a:r>
              <a:rPr lang="fi-FI" b="1" dirty="0"/>
              <a:t>2.</a:t>
            </a:r>
            <a:r>
              <a:rPr lang="fi-FI" dirty="0"/>
              <a:t> </a:t>
            </a:r>
            <a:r>
              <a:rPr lang="fi-FI" b="1" dirty="0"/>
              <a:t>Mitä asioita tulee huomioida 72 tuntia 	varten?</a:t>
            </a:r>
          </a:p>
        </p:txBody>
      </p:sp>
      <p:sp>
        <p:nvSpPr>
          <p:cNvPr id="3" name="Sisällön paikkamerkki 2">
            <a:extLst>
              <a:ext uri="{FF2B5EF4-FFF2-40B4-BE49-F238E27FC236}">
                <a16:creationId xmlns:a16="http://schemas.microsoft.com/office/drawing/2014/main" id="{38884AF6-6757-4269-936D-02E40814E7CB}"/>
              </a:ext>
            </a:extLst>
          </p:cNvPr>
          <p:cNvSpPr>
            <a:spLocks noGrp="1"/>
          </p:cNvSpPr>
          <p:nvPr>
            <p:ph idx="1"/>
          </p:nvPr>
        </p:nvSpPr>
        <p:spPr/>
        <p:txBody>
          <a:bodyPr>
            <a:normAutofit fontScale="85000" lnSpcReduction="20000"/>
          </a:bodyPr>
          <a:lstStyle/>
          <a:p>
            <a:pPr algn="l"/>
            <a:r>
              <a:rPr lang="fi-FI" b="0" i="0" dirty="0">
                <a:solidFill>
                  <a:srgbClr val="333333"/>
                </a:solidFill>
                <a:effectLst/>
                <a:latin typeface="arial" panose="020B0604020202020204" pitchFamily="34" charset="0"/>
              </a:rPr>
              <a:t>Sähkökatko</a:t>
            </a:r>
          </a:p>
          <a:p>
            <a:pPr algn="l"/>
            <a:r>
              <a:rPr lang="fi-FI" b="1" i="0" dirty="0">
                <a:solidFill>
                  <a:srgbClr val="E87B23"/>
                </a:solidFill>
                <a:effectLst/>
                <a:latin typeface="Lato" panose="020F0502020204030203" pitchFamily="34" charset="0"/>
              </a:rPr>
              <a:t>Pitääkö pitkittynyt sähkökatko ensin kokea ennen kuin seuraavaan sähkökatkoon osaa varautua?</a:t>
            </a:r>
          </a:p>
          <a:p>
            <a:pPr algn="l"/>
            <a:r>
              <a:rPr lang="fi-FI" b="0" i="0" dirty="0">
                <a:solidFill>
                  <a:srgbClr val="333333"/>
                </a:solidFill>
                <a:effectLst/>
                <a:latin typeface="Lato" panose="020F0502020204030203" pitchFamily="34" charset="0"/>
              </a:rPr>
              <a:t>Luonnonilmiöt kuten myrskyt, tulvat ja tykkylumi voivat aiheuttaa sähkökatkoja. Myös tekniset viat voivat aiheuttaa katkoja. Luonnonilmiöiden aiheuttamien tuhojen korjaaminen ei aina tapahdu hetkessä, jolloin sähkökatko saattaa kestää.</a:t>
            </a:r>
          </a:p>
          <a:p>
            <a:pPr algn="l"/>
            <a:r>
              <a:rPr lang="fi-FI" b="0" i="0" dirty="0">
                <a:solidFill>
                  <a:srgbClr val="083F46"/>
                </a:solidFill>
                <a:effectLst/>
                <a:latin typeface="Lato" panose="020F0502020204030203" pitchFamily="34" charset="0"/>
              </a:rPr>
              <a:t>Jos valot tai televisio sammuvat, kyse voi olla laiteviasta, kodin oman sähköverkon viasta tai sähkökatkosta.</a:t>
            </a:r>
          </a:p>
          <a:p>
            <a:pPr algn="l">
              <a:buFont typeface="Arial" panose="020B0604020202020204" pitchFamily="34" charset="0"/>
              <a:buChar char="•"/>
            </a:pPr>
            <a:r>
              <a:rPr lang="fi-FI" b="0" i="0" dirty="0">
                <a:solidFill>
                  <a:srgbClr val="083F46"/>
                </a:solidFill>
                <a:effectLst/>
                <a:latin typeface="Lato" panose="020F0502020204030203" pitchFamily="34" charset="0"/>
              </a:rPr>
              <a:t>Kokeile, syttyvätkö valot muissa huoneissa ja toimivatko muut kodinkoneet.</a:t>
            </a:r>
          </a:p>
          <a:p>
            <a:pPr algn="l">
              <a:buFont typeface="Arial" panose="020B0604020202020204" pitchFamily="34" charset="0"/>
              <a:buChar char="•"/>
            </a:pPr>
            <a:r>
              <a:rPr lang="fi-FI" b="0" i="0" dirty="0">
                <a:solidFill>
                  <a:srgbClr val="083F46"/>
                </a:solidFill>
                <a:effectLst/>
                <a:latin typeface="Lato" panose="020F0502020204030203" pitchFamily="34" charset="0"/>
              </a:rPr>
              <a:t>Varmista sulaketaulusta, että sulakkeet ovat ehjät.</a:t>
            </a:r>
          </a:p>
          <a:p>
            <a:pPr algn="l">
              <a:buFont typeface="Arial" panose="020B0604020202020204" pitchFamily="34" charset="0"/>
              <a:buChar char="•"/>
            </a:pPr>
            <a:r>
              <a:rPr lang="fi-FI" b="0" i="0" dirty="0">
                <a:solidFill>
                  <a:srgbClr val="083F46"/>
                </a:solidFill>
                <a:effectLst/>
                <a:latin typeface="Lato" panose="020F0502020204030203" pitchFamily="34" charset="0"/>
              </a:rPr>
              <a:t>Katso, onko naapurilla valot.</a:t>
            </a:r>
          </a:p>
          <a:p>
            <a:endParaRPr lang="fi-FI" dirty="0"/>
          </a:p>
        </p:txBody>
      </p:sp>
    </p:spTree>
    <p:extLst>
      <p:ext uri="{BB962C8B-B14F-4D97-AF65-F5344CB8AC3E}">
        <p14:creationId xmlns:p14="http://schemas.microsoft.com/office/powerpoint/2010/main" val="1725659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BCC55240-4F50-4423-9B63-F009DC4150A8}"/>
              </a:ext>
            </a:extLst>
          </p:cNvPr>
          <p:cNvSpPr>
            <a:spLocks noGrp="1"/>
          </p:cNvSpPr>
          <p:nvPr>
            <p:ph idx="1"/>
          </p:nvPr>
        </p:nvSpPr>
        <p:spPr/>
        <p:txBody>
          <a:bodyPr/>
          <a:lstStyle/>
          <a:p>
            <a:pPr algn="l"/>
            <a:r>
              <a:rPr lang="fi-FI" b="0" i="0" dirty="0">
                <a:solidFill>
                  <a:srgbClr val="083F46"/>
                </a:solidFill>
                <a:effectLst/>
                <a:latin typeface="Lato" panose="020F0502020204030203" pitchFamily="34" charset="0"/>
              </a:rPr>
              <a:t>Jos huomaat, että sähkölinjat ovat vaurioituneet tai puu on kaatunut niiden päälle, älä koske sähkölinjoihin – ilmoita siitä sähköyhtiölle.</a:t>
            </a:r>
          </a:p>
          <a:p>
            <a:pPr algn="l"/>
            <a:r>
              <a:rPr lang="fi-FI" b="0" i="0" dirty="0">
                <a:solidFill>
                  <a:srgbClr val="083F46"/>
                </a:solidFill>
                <a:effectLst/>
                <a:latin typeface="Lato" panose="020F0502020204030203" pitchFamily="34" charset="0"/>
              </a:rPr>
              <a:t>Kun sähkökatko on alkanut, sammuta sähkölaitteet. Tärkeintä on katkaista virta liedestä, silitysraudasta, kahvinkeittimestä ja pesukoneesta. Ne voivat aiheuttaa tulipalon, kun sähköt palaavat.</a:t>
            </a:r>
          </a:p>
          <a:p>
            <a:endParaRPr lang="fi-FI" dirty="0"/>
          </a:p>
        </p:txBody>
      </p:sp>
    </p:spTree>
    <p:extLst>
      <p:ext uri="{BB962C8B-B14F-4D97-AF65-F5344CB8AC3E}">
        <p14:creationId xmlns:p14="http://schemas.microsoft.com/office/powerpoint/2010/main" val="585554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4E388FE9-2942-4603-9AAF-A678CFD96BB0}"/>
              </a:ext>
            </a:extLst>
          </p:cNvPr>
          <p:cNvSpPr>
            <a:spLocks noGrp="1"/>
          </p:cNvSpPr>
          <p:nvPr>
            <p:ph idx="1"/>
          </p:nvPr>
        </p:nvSpPr>
        <p:spPr/>
        <p:txBody>
          <a:bodyPr>
            <a:normAutofit fontScale="92500"/>
          </a:bodyPr>
          <a:lstStyle/>
          <a:p>
            <a:pPr algn="l"/>
            <a:r>
              <a:rPr lang="fi-FI" b="0" i="0" dirty="0">
                <a:effectLst/>
                <a:latin typeface="inherit"/>
              </a:rPr>
              <a:t>Ruoka sähkökatkon aikana</a:t>
            </a:r>
          </a:p>
          <a:p>
            <a:pPr algn="l"/>
            <a:r>
              <a:rPr lang="fi-FI" b="0" i="0" dirty="0">
                <a:effectLst/>
                <a:latin typeface="inherit"/>
              </a:rPr>
              <a:t>Kylmätuotteet</a:t>
            </a:r>
          </a:p>
          <a:p>
            <a:pPr algn="l"/>
            <a:r>
              <a:rPr lang="fi-FI" b="0" i="0" dirty="0">
                <a:solidFill>
                  <a:srgbClr val="083F46"/>
                </a:solidFill>
                <a:effectLst/>
                <a:latin typeface="Lato" panose="020F0502020204030203" pitchFamily="34" charset="0"/>
              </a:rPr>
              <a:t>Säilytä pilaantuvat elintarvikkeet kylmänä vuodenaikana ulkona hyvin suojattuina.</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Pakastimen avaamista kannattaa välttää ruokien sulamisen estämiseksi.</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Suojaa kylmälaitteiden alustat sulamisvesiltä.</a:t>
            </a:r>
          </a:p>
          <a:p>
            <a:pPr algn="l"/>
            <a:r>
              <a:rPr lang="fi-FI" b="0" i="0" dirty="0">
                <a:effectLst/>
                <a:latin typeface="inherit"/>
              </a:rPr>
              <a:t>Ruoanvalmistus</a:t>
            </a:r>
          </a:p>
          <a:p>
            <a:pPr algn="l"/>
            <a:r>
              <a:rPr lang="fi-FI" b="0" i="0" dirty="0">
                <a:solidFill>
                  <a:srgbClr val="083F46"/>
                </a:solidFill>
                <a:effectLst/>
                <a:latin typeface="Lato" panose="020F0502020204030203" pitchFamily="34" charset="0"/>
              </a:rPr>
              <a:t>Lämmintä ruokaa voi valmistaa retkikeittimellä tai pihalla grillin avulla. Muista käsitellä tulta varovaisesti ja pidä sammutusvälineet lähellä.</a:t>
            </a:r>
          </a:p>
          <a:p>
            <a:endParaRPr lang="fi-FI" dirty="0"/>
          </a:p>
        </p:txBody>
      </p:sp>
    </p:spTree>
    <p:extLst>
      <p:ext uri="{BB962C8B-B14F-4D97-AF65-F5344CB8AC3E}">
        <p14:creationId xmlns:p14="http://schemas.microsoft.com/office/powerpoint/2010/main" val="3214905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CECD05D4-0220-409D-88BB-8A2F8349E50B}"/>
              </a:ext>
            </a:extLst>
          </p:cNvPr>
          <p:cNvSpPr>
            <a:spLocks noGrp="1"/>
          </p:cNvSpPr>
          <p:nvPr>
            <p:ph idx="1"/>
          </p:nvPr>
        </p:nvSpPr>
        <p:spPr>
          <a:xfrm>
            <a:off x="800100" y="584200"/>
            <a:ext cx="10553700" cy="5592763"/>
          </a:xfrm>
        </p:spPr>
        <p:txBody>
          <a:bodyPr>
            <a:normAutofit fontScale="32500" lnSpcReduction="20000"/>
          </a:bodyPr>
          <a:lstStyle/>
          <a:p>
            <a:pPr algn="l"/>
            <a:r>
              <a:rPr lang="fi-FI" sz="6400" b="1" i="0" dirty="0">
                <a:solidFill>
                  <a:srgbClr val="E87B23"/>
                </a:solidFill>
                <a:effectLst/>
              </a:rPr>
              <a:t>Jos sähkökatko tapahtuu talvipakkasilla, koti viilenee äkkiä. On tärkeää pysyä lämpimänä.</a:t>
            </a:r>
          </a:p>
          <a:p>
            <a:pPr algn="l"/>
            <a:r>
              <a:rPr lang="fi-FI" sz="6400" b="1" i="0" dirty="0">
                <a:solidFill>
                  <a:srgbClr val="083F46"/>
                </a:solidFill>
                <a:effectLst/>
              </a:rPr>
              <a:t> Varaa kaikille riittävästi lämpimiä vaatteita ja peittoja.</a:t>
            </a:r>
            <a:br>
              <a:rPr lang="fi-FI" sz="6400" b="1" i="0" dirty="0">
                <a:solidFill>
                  <a:srgbClr val="083F46"/>
                </a:solidFill>
                <a:effectLst/>
              </a:rPr>
            </a:br>
            <a:r>
              <a:rPr lang="fi-FI" sz="6400" b="1" i="0" dirty="0">
                <a:solidFill>
                  <a:srgbClr val="083F46"/>
                </a:solidFill>
                <a:effectLst/>
              </a:rPr>
              <a:t> Syö hyvin ja lepää riittävästi.</a:t>
            </a:r>
            <a:br>
              <a:rPr lang="fi-FI" sz="6400" b="1" i="0" dirty="0">
                <a:solidFill>
                  <a:srgbClr val="083F46"/>
                </a:solidFill>
                <a:effectLst/>
              </a:rPr>
            </a:br>
            <a:r>
              <a:rPr lang="fi-FI" sz="6400" b="1" i="0" dirty="0">
                <a:solidFill>
                  <a:srgbClr val="083F46"/>
                </a:solidFill>
                <a:effectLst/>
              </a:rPr>
              <a:t> Uuni tai takka ovat hyviä varalämmön lähteitä.</a:t>
            </a:r>
            <a:br>
              <a:rPr lang="fi-FI" sz="6400" b="1" i="0" dirty="0">
                <a:solidFill>
                  <a:srgbClr val="083F46"/>
                </a:solidFill>
                <a:effectLst/>
              </a:rPr>
            </a:br>
            <a:r>
              <a:rPr lang="fi-FI" sz="6400" b="1" i="0" dirty="0">
                <a:solidFill>
                  <a:srgbClr val="083F46"/>
                </a:solidFill>
                <a:effectLst/>
              </a:rPr>
              <a:t> Sulje ikkunat ja pidä ulko-ovi kiinni. Lämpö karkaa nopeasti, jos ulko-ovi avataan usein.</a:t>
            </a:r>
            <a:br>
              <a:rPr lang="fi-FI" sz="6400" b="1" i="0" dirty="0">
                <a:solidFill>
                  <a:srgbClr val="083F46"/>
                </a:solidFill>
                <a:effectLst/>
              </a:rPr>
            </a:br>
            <a:r>
              <a:rPr lang="fi-FI" sz="6400" b="1" i="0" dirty="0">
                <a:solidFill>
                  <a:srgbClr val="083F46"/>
                </a:solidFill>
                <a:effectLst/>
              </a:rPr>
              <a:t> Sulje väliovet käytäviin, tuulikaappeihin ja eteiseen ja tuki raot.</a:t>
            </a:r>
            <a:br>
              <a:rPr lang="fi-FI" sz="6400" b="1" i="0" dirty="0">
                <a:solidFill>
                  <a:srgbClr val="083F46"/>
                </a:solidFill>
                <a:effectLst/>
              </a:rPr>
            </a:br>
            <a:r>
              <a:rPr lang="fi-FI" sz="6400" b="1" i="0" dirty="0">
                <a:solidFill>
                  <a:srgbClr val="083F46"/>
                </a:solidFill>
                <a:effectLst/>
              </a:rPr>
              <a:t> Muista, että alkoholi on huono lämmike.</a:t>
            </a:r>
          </a:p>
          <a:p>
            <a:pPr algn="l"/>
            <a:r>
              <a:rPr lang="fi-FI" sz="6400" b="1" i="0" dirty="0">
                <a:effectLst/>
              </a:rPr>
              <a:t>Jos kodin lämpötila laskee alle +15 asteen</a:t>
            </a:r>
          </a:p>
          <a:p>
            <a:pPr algn="l"/>
            <a:r>
              <a:rPr lang="fi-FI" sz="6400" b="1" i="0" dirty="0">
                <a:solidFill>
                  <a:srgbClr val="083F46"/>
                </a:solidFill>
                <a:effectLst/>
              </a:rPr>
              <a:t> Yritä pitää yksi tila asunnosta lämpimänä. Sulje ulompien</a:t>
            </a:r>
            <a:br>
              <a:rPr lang="fi-FI" sz="6400" b="1" i="0" dirty="0">
                <a:solidFill>
                  <a:srgbClr val="083F46"/>
                </a:solidFill>
                <a:effectLst/>
              </a:rPr>
            </a:br>
            <a:r>
              <a:rPr lang="fi-FI" sz="6400" b="1" i="0" dirty="0">
                <a:solidFill>
                  <a:srgbClr val="083F46"/>
                </a:solidFill>
                <a:effectLst/>
              </a:rPr>
              <a:t>huoneiden ja kulmahuoneiden ovet ja tuki veto matoilla tai pyyhkeillä.</a:t>
            </a:r>
            <a:br>
              <a:rPr lang="fi-FI" sz="6400" b="1" i="0" dirty="0">
                <a:solidFill>
                  <a:srgbClr val="083F46"/>
                </a:solidFill>
                <a:effectLst/>
              </a:rPr>
            </a:br>
            <a:r>
              <a:rPr lang="fi-FI" sz="6400" b="1" i="0" dirty="0">
                <a:solidFill>
                  <a:srgbClr val="083F46"/>
                </a:solidFill>
                <a:effectLst/>
              </a:rPr>
              <a:t> Peitä ikkunat paksuilla verhoilla tai vilteillä. Tuo lattialle lisää mattoja.</a:t>
            </a:r>
            <a:br>
              <a:rPr lang="fi-FI" sz="6400" b="1" i="0" dirty="0">
                <a:solidFill>
                  <a:srgbClr val="083F46"/>
                </a:solidFill>
                <a:effectLst/>
              </a:rPr>
            </a:br>
            <a:r>
              <a:rPr lang="fi-FI" sz="6400" b="1" i="0" dirty="0">
                <a:solidFill>
                  <a:srgbClr val="083F46"/>
                </a:solidFill>
                <a:effectLst/>
              </a:rPr>
              <a:t> Pue päälle lämpimät, hengittävät vaatteet. Lisää jalkaan sukkia tai kengät, vedä tarvittaessa pipo päähän ja hanskat käteen.</a:t>
            </a:r>
          </a:p>
          <a:p>
            <a:pPr algn="l"/>
            <a:r>
              <a:rPr lang="fi-FI" sz="6400" b="1" i="0" dirty="0">
                <a:effectLst/>
              </a:rPr>
              <a:t>Jos joudut nukkumaan kylmässä asunnossa</a:t>
            </a:r>
          </a:p>
          <a:p>
            <a:pPr algn="l"/>
            <a:r>
              <a:rPr lang="fi-FI" sz="6400" b="1" i="0" dirty="0">
                <a:solidFill>
                  <a:srgbClr val="083F46"/>
                </a:solidFill>
                <a:effectLst/>
              </a:rPr>
              <a:t>Siirrä vuoteet mahdollisimman lämpimään tilaan. Kaiva esiin kaikki täkit ja viltit. Hyvässä makuupussissa tarkenet hyvin.</a:t>
            </a:r>
            <a:br>
              <a:rPr lang="fi-FI" sz="6400" b="1" i="0" dirty="0">
                <a:solidFill>
                  <a:srgbClr val="083F46"/>
                </a:solidFill>
                <a:effectLst/>
              </a:rPr>
            </a:br>
            <a:r>
              <a:rPr lang="fi-FI" sz="6400" b="1" i="0" dirty="0">
                <a:solidFill>
                  <a:srgbClr val="083F46"/>
                </a:solidFill>
                <a:effectLst/>
              </a:rPr>
              <a:t>Nuku vierekkäin perheenjäsenten kanssa yhteisten peittojen alla. Yksi ihminen tuottaa yhtä paljon lämpöä kuin 70-wattinen hehkulamppu.</a:t>
            </a:r>
            <a:br>
              <a:rPr lang="fi-FI" sz="6400" b="1" i="0" dirty="0">
                <a:solidFill>
                  <a:srgbClr val="083F46"/>
                </a:solidFill>
                <a:effectLst/>
              </a:rPr>
            </a:br>
            <a:r>
              <a:rPr lang="fi-FI" sz="6400" b="1" i="0" dirty="0">
                <a:solidFill>
                  <a:srgbClr val="083F46"/>
                </a:solidFill>
                <a:effectLst/>
              </a:rPr>
              <a:t>Pysyt lämpimänä paremmin, jos teet vilteistä teltan pöydän ympärille ja nukut siellä. Myös retkiteltan voi pystyttää sisälle.</a:t>
            </a:r>
          </a:p>
          <a:p>
            <a:endParaRPr lang="fi-FI" dirty="0"/>
          </a:p>
        </p:txBody>
      </p:sp>
    </p:spTree>
    <p:extLst>
      <p:ext uri="{BB962C8B-B14F-4D97-AF65-F5344CB8AC3E}">
        <p14:creationId xmlns:p14="http://schemas.microsoft.com/office/powerpoint/2010/main" val="3626404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1F9CA48-ADE7-414D-967E-FF8C972FF1B0}"/>
              </a:ext>
            </a:extLst>
          </p:cNvPr>
          <p:cNvSpPr>
            <a:spLocks noGrp="1"/>
          </p:cNvSpPr>
          <p:nvPr>
            <p:ph type="title"/>
          </p:nvPr>
        </p:nvSpPr>
        <p:spPr/>
        <p:txBody>
          <a:bodyPr/>
          <a:lstStyle/>
          <a:p>
            <a:r>
              <a:rPr lang="fi-FI" dirty="0"/>
              <a:t>			</a:t>
            </a:r>
            <a:r>
              <a:rPr lang="fi-FI" b="1" dirty="0"/>
              <a:t>3.</a:t>
            </a:r>
            <a:r>
              <a:rPr lang="fi-FI" dirty="0"/>
              <a:t> </a:t>
            </a:r>
            <a:r>
              <a:rPr lang="fi-FI" b="1" dirty="0"/>
              <a:t>Kotivara</a:t>
            </a:r>
          </a:p>
        </p:txBody>
      </p:sp>
      <p:sp>
        <p:nvSpPr>
          <p:cNvPr id="3" name="Sisällön paikkamerkki 2">
            <a:extLst>
              <a:ext uri="{FF2B5EF4-FFF2-40B4-BE49-F238E27FC236}">
                <a16:creationId xmlns:a16="http://schemas.microsoft.com/office/drawing/2014/main" id="{C4D258B1-4592-43CD-9A0F-885A57BD7D6D}"/>
              </a:ext>
            </a:extLst>
          </p:cNvPr>
          <p:cNvSpPr>
            <a:spLocks noGrp="1"/>
          </p:cNvSpPr>
          <p:nvPr>
            <p:ph idx="1"/>
          </p:nvPr>
        </p:nvSpPr>
        <p:spPr>
          <a:xfrm>
            <a:off x="838200" y="1447800"/>
            <a:ext cx="10515600" cy="4729163"/>
          </a:xfrm>
        </p:spPr>
        <p:txBody>
          <a:bodyPr>
            <a:normAutofit fontScale="55000" lnSpcReduction="20000"/>
          </a:bodyPr>
          <a:lstStyle/>
          <a:p>
            <a:pPr algn="l"/>
            <a:r>
              <a:rPr lang="fi-FI" b="1" i="0" dirty="0">
                <a:solidFill>
                  <a:srgbClr val="E87B23"/>
                </a:solidFill>
                <a:effectLst/>
                <a:latin typeface="Lato" panose="020F0502020204030203" pitchFamily="34" charset="0"/>
              </a:rPr>
              <a:t>Kotivara riittää koko perheelle ainakin 72 tuntia</a:t>
            </a:r>
          </a:p>
          <a:p>
            <a:pPr algn="l"/>
            <a:r>
              <a:rPr lang="fi-FI" b="0" i="0" dirty="0">
                <a:solidFill>
                  <a:srgbClr val="333333"/>
                </a:solidFill>
                <a:effectLst/>
                <a:latin typeface="Lato" panose="020F0502020204030203" pitchFamily="34" charset="0"/>
              </a:rPr>
              <a:t>Urbaanissa ympäristössä kotivaran merkitys unohtuu helposti, kun kaupat ovat lähellä ja noutoruokaa saa. Kotivaraan kuuluu sellaisia tarvikkeita, joita tarvitset päivittäin, kuten vettä ja ruokaa. Kotivarassa on juuri sitä mieluisaa syötävää, jota kotona olisi muutenkin. Olennaista on, että ruokaa olisi kaapeissa riittävästi, jotta koko perhe pärjäisi ainakin 72 tuntia.</a:t>
            </a:r>
          </a:p>
          <a:p>
            <a:pPr algn="l"/>
            <a:r>
              <a:rPr lang="fi-FI" b="0" i="0" dirty="0">
                <a:solidFill>
                  <a:srgbClr val="083F46"/>
                </a:solidFill>
                <a:effectLst/>
                <a:latin typeface="Lato" panose="020F0502020204030203" pitchFamily="34" charset="0"/>
              </a:rPr>
              <a:t>Käytä ruokaa, jonka säilyvyysaika on pitkä, joka valmistuu nopeasti, jonka kypsentämiseen tarvitaan vain vähän vettä tai joka voidaan syödä kypsentämättä.</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Kotivara ei ole erillinen hätävarasto, vaan tuotteita käytetään arjessa tarpeen mukaan ja tilalle hankitaan uutta.</a:t>
            </a:r>
          </a:p>
          <a:p>
            <a:pPr algn="l"/>
            <a:r>
              <a:rPr lang="fi-FI" sz="3300" b="1" i="0" dirty="0">
                <a:effectLst/>
                <a:latin typeface="inherit"/>
              </a:rPr>
              <a:t>Millaista ruokaa?</a:t>
            </a:r>
          </a:p>
          <a:p>
            <a:pPr algn="l"/>
            <a:r>
              <a:rPr lang="fi-FI" b="0" i="0" dirty="0">
                <a:solidFill>
                  <a:srgbClr val="083F46"/>
                </a:solidFill>
                <a:effectLst/>
                <a:latin typeface="Lato" panose="020F0502020204030203" pitchFamily="34" charset="0"/>
              </a:rPr>
              <a:t>Hanki kotivaraan elintarvikkeita, joita käytät muutenkin</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Varmista, että kotoasi löytyy myös kuivamuonaa, kuten pähkinöitä tai kuivattuja hedelmiä</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Valitse lisäksi sellaista ruokaa, jota voit valmistaa sähkökatkon aikana esimerkiksi retkikeittimen avulla. Ruoan voi usein syödä kylmänäkin.</a:t>
            </a:r>
          </a:p>
          <a:p>
            <a:pPr algn="l"/>
            <a:r>
              <a:rPr lang="fi-FI" sz="3300" b="1" i="0" dirty="0">
                <a:effectLst/>
                <a:latin typeface="inherit"/>
              </a:rPr>
              <a:t>Ruoan säilytys ja säilyminen</a:t>
            </a:r>
          </a:p>
          <a:p>
            <a:pPr algn="l"/>
            <a:r>
              <a:rPr lang="fi-FI" b="0" i="0" dirty="0">
                <a:solidFill>
                  <a:srgbClr val="083F46"/>
                </a:solidFill>
                <a:effectLst/>
                <a:latin typeface="Lato" panose="020F0502020204030203" pitchFamily="34" charset="0"/>
              </a:rPr>
              <a:t>Ensimmäisenä käytetään jääkaapista herkästi pilaantuvat tuoretuotteet kuten maito.</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Älä avaa tarpeettomasti kylmälaitteiden ovia, kylmä säilyy tällöin pitempään.</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Pakasteiden sulaminen -18 asteen pakastinlämpötilasta nolla-asteiseksi vie jopa useita vuorokausia.</a:t>
            </a:r>
            <a:br>
              <a:rPr lang="fi-FI" b="0" i="0" dirty="0">
                <a:solidFill>
                  <a:srgbClr val="083F46"/>
                </a:solidFill>
                <a:effectLst/>
                <a:latin typeface="Lato" panose="020F0502020204030203" pitchFamily="34" charset="0"/>
              </a:rPr>
            </a:br>
            <a:r>
              <a:rPr lang="fi-FI" b="0" i="0" dirty="0">
                <a:solidFill>
                  <a:srgbClr val="083F46"/>
                </a:solidFill>
                <a:effectLst/>
                <a:latin typeface="Lato" panose="020F0502020204030203" pitchFamily="34" charset="0"/>
              </a:rPr>
              <a:t>Nolla-asteiseksi sulaneet elintarvikkeet voit valmistaa ruoaksi tai kypsentää ennen uudelleen pakastamista.</a:t>
            </a:r>
          </a:p>
          <a:p>
            <a:pPr marL="0" indent="0" algn="l">
              <a:buNone/>
            </a:pPr>
            <a:br>
              <a:rPr lang="fi-FI" b="1" i="0" dirty="0">
                <a:solidFill>
                  <a:srgbClr val="083F46"/>
                </a:solidFill>
                <a:effectLst/>
                <a:latin typeface="Lato" panose="020F0502020204030203" pitchFamily="34" charset="0"/>
              </a:rPr>
            </a:br>
            <a:r>
              <a:rPr lang="fi-FI" b="1" i="0" dirty="0">
                <a:solidFill>
                  <a:srgbClr val="083F46"/>
                </a:solidFill>
                <a:effectLst/>
                <a:latin typeface="Lato" panose="020F0502020204030203" pitchFamily="34" charset="0"/>
              </a:rPr>
              <a:t>    Varaa kotiin hyvin säilyvää, sellaisenaan syötävää ruokaa.</a:t>
            </a:r>
            <a:endParaRPr lang="fi-FI" b="0" i="0" dirty="0">
              <a:solidFill>
                <a:srgbClr val="083F46"/>
              </a:solidFill>
              <a:effectLst/>
              <a:latin typeface="Lato" panose="020F0502020204030203" pitchFamily="34" charset="0"/>
            </a:endParaRPr>
          </a:p>
          <a:p>
            <a:pPr algn="l"/>
            <a:r>
              <a:rPr lang="fi-FI" sz="3300" b="1" i="0" dirty="0">
                <a:solidFill>
                  <a:srgbClr val="083F46"/>
                </a:solidFill>
                <a:effectLst/>
                <a:latin typeface="Lato" panose="020F0502020204030203" pitchFamily="34" charset="0"/>
              </a:rPr>
              <a:t>Muista huomioida erityisruokavaliot!</a:t>
            </a:r>
            <a:endParaRPr lang="fi-FI" sz="3300" b="0" i="0" dirty="0">
              <a:solidFill>
                <a:srgbClr val="083F46"/>
              </a:solidFill>
              <a:effectLst/>
              <a:latin typeface="Lato" panose="020F0502020204030203" pitchFamily="34" charset="0"/>
            </a:endParaRPr>
          </a:p>
          <a:p>
            <a:endParaRPr lang="fi-FI" dirty="0"/>
          </a:p>
        </p:txBody>
      </p:sp>
    </p:spTree>
    <p:extLst>
      <p:ext uri="{BB962C8B-B14F-4D97-AF65-F5344CB8AC3E}">
        <p14:creationId xmlns:p14="http://schemas.microsoft.com/office/powerpoint/2010/main" val="2223034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783B16C-B215-431C-9F9D-6BA9ABF83B4B}"/>
              </a:ext>
            </a:extLst>
          </p:cNvPr>
          <p:cNvSpPr>
            <a:spLocks noGrp="1"/>
          </p:cNvSpPr>
          <p:nvPr>
            <p:ph type="title"/>
          </p:nvPr>
        </p:nvSpPr>
        <p:spPr/>
        <p:txBody>
          <a:bodyPr/>
          <a:lstStyle/>
          <a:p>
            <a:r>
              <a:rPr lang="fi-FI" dirty="0"/>
              <a:t>			</a:t>
            </a:r>
            <a:r>
              <a:rPr lang="fi-FI" b="1" dirty="0"/>
              <a:t>	4. Vesi</a:t>
            </a:r>
          </a:p>
        </p:txBody>
      </p:sp>
      <p:sp>
        <p:nvSpPr>
          <p:cNvPr id="3" name="Sisällön paikkamerkki 2">
            <a:extLst>
              <a:ext uri="{FF2B5EF4-FFF2-40B4-BE49-F238E27FC236}">
                <a16:creationId xmlns:a16="http://schemas.microsoft.com/office/drawing/2014/main" id="{55FDFAD5-CDDB-4044-9B3F-0EE586772800}"/>
              </a:ext>
            </a:extLst>
          </p:cNvPr>
          <p:cNvSpPr>
            <a:spLocks noGrp="1"/>
          </p:cNvSpPr>
          <p:nvPr>
            <p:ph idx="1"/>
          </p:nvPr>
        </p:nvSpPr>
        <p:spPr/>
        <p:txBody>
          <a:bodyPr>
            <a:normAutofit fontScale="77500" lnSpcReduction="20000"/>
          </a:bodyPr>
          <a:lstStyle/>
          <a:p>
            <a:pPr algn="l"/>
            <a:r>
              <a:rPr lang="fi-FI" b="1" i="0" dirty="0">
                <a:solidFill>
                  <a:srgbClr val="E87B23"/>
                </a:solidFill>
                <a:effectLst/>
                <a:latin typeface="Lato" panose="020F0502020204030203" pitchFamily="34" charset="0"/>
              </a:rPr>
              <a:t>Kotoa pitäisi löytyä astioita veden hakemiseen ja säilyttämiseen</a:t>
            </a:r>
          </a:p>
          <a:p>
            <a:pPr algn="l"/>
            <a:r>
              <a:rPr lang="fi-FI" b="0" i="0" dirty="0">
                <a:solidFill>
                  <a:srgbClr val="333333"/>
                </a:solidFill>
                <a:effectLst/>
                <a:latin typeface="Lato" panose="020F0502020204030203" pitchFamily="34" charset="0"/>
              </a:rPr>
              <a:t>Vesikatko voi johtua esimerkiksi sähkökatkosta tai veden saastumisesta. Vaikka yli vuorokauden mittaisissa vesihuollon häiriötilanteissa järjestetään usein varavedenjakelu, olisi helpompaa, jos kotoa löytyisi varmuuden vuoksi edes muutama litra kaupasta ostettua pullovettä.</a:t>
            </a:r>
          </a:p>
          <a:p>
            <a:pPr algn="l"/>
            <a:r>
              <a:rPr lang="fi-FI" b="0" i="0" dirty="0">
                <a:solidFill>
                  <a:srgbClr val="083F46"/>
                </a:solidFill>
                <a:effectLst/>
                <a:latin typeface="Lato" panose="020F0502020204030203" pitchFamily="34" charset="0"/>
              </a:rPr>
              <a:t>Ihminen tarvitsee päivittäin noin 2 litraa puhdasta juomavettä. Lisäksi vettä tarvitaan ruoanlaittoon ja hygieniaan. Kokonaisvedentarve on 1–2 ämpärillistä henkeä kohti vuorokaudessa.</a:t>
            </a:r>
          </a:p>
          <a:p>
            <a:pPr algn="l"/>
            <a:r>
              <a:rPr lang="fi-FI" b="1" i="0" dirty="0">
                <a:solidFill>
                  <a:srgbClr val="083F46"/>
                </a:solidFill>
                <a:effectLst/>
                <a:latin typeface="Lato" panose="020F0502020204030203" pitchFamily="34" charset="0"/>
              </a:rPr>
              <a:t>Jos vettä ei tule</a:t>
            </a:r>
            <a:endParaRPr lang="fi-FI" b="0" i="0" dirty="0">
              <a:solidFill>
                <a:srgbClr val="083F46"/>
              </a:solidFill>
              <a:effectLst/>
              <a:latin typeface="Lato" panose="020F0502020204030203" pitchFamily="34" charset="0"/>
            </a:endParaRPr>
          </a:p>
          <a:p>
            <a:pPr algn="l">
              <a:buFont typeface="Arial" panose="020B0604020202020204" pitchFamily="34" charset="0"/>
              <a:buChar char="•"/>
            </a:pPr>
            <a:r>
              <a:rPr lang="fi-FI" b="0" i="0" dirty="0">
                <a:solidFill>
                  <a:srgbClr val="083F46"/>
                </a:solidFill>
                <a:effectLst/>
                <a:latin typeface="Lato" panose="020F0502020204030203" pitchFamily="34" charset="0"/>
              </a:rPr>
              <a:t>Varaudu tilanteeseen kannellisilla astioilla tai kanistereilla, joilla voi noutaa vettä esimerkiksi vedenjakelupisteistä.</a:t>
            </a:r>
          </a:p>
          <a:p>
            <a:pPr algn="l">
              <a:buFont typeface="Arial" panose="020B0604020202020204" pitchFamily="34" charset="0"/>
              <a:buChar char="•"/>
            </a:pPr>
            <a:r>
              <a:rPr lang="fi-FI" b="0" i="0" dirty="0">
                <a:solidFill>
                  <a:srgbClr val="083F46"/>
                </a:solidFill>
                <a:effectLst/>
                <a:latin typeface="Lato" panose="020F0502020204030203" pitchFamily="34" charset="0"/>
              </a:rPr>
              <a:t>Tarvitseeko joku apua naapurissasi tai lähipiirissäsi veden kuljettamisessa?</a:t>
            </a:r>
          </a:p>
          <a:p>
            <a:pPr algn="l">
              <a:buFont typeface="Arial" panose="020B0604020202020204" pitchFamily="34" charset="0"/>
              <a:buChar char="•"/>
            </a:pPr>
            <a:r>
              <a:rPr lang="fi-FI" b="0" i="0" dirty="0">
                <a:solidFill>
                  <a:srgbClr val="083F46"/>
                </a:solidFill>
                <a:effectLst/>
                <a:latin typeface="Lato" panose="020F0502020204030203" pitchFamily="34" charset="0"/>
              </a:rPr>
              <a:t>WC:n voi vetää vain kerran. Pönttöön voi asentaa roskapussin, johon tehdään tarpeet. Käytetty pussi lajitellaan sekajätteeseen.</a:t>
            </a:r>
          </a:p>
          <a:p>
            <a:endParaRPr lang="fi-FI" dirty="0"/>
          </a:p>
        </p:txBody>
      </p:sp>
    </p:spTree>
    <p:extLst>
      <p:ext uri="{BB962C8B-B14F-4D97-AF65-F5344CB8AC3E}">
        <p14:creationId xmlns:p14="http://schemas.microsoft.com/office/powerpoint/2010/main" val="399415943"/>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734</Words>
  <Application>Microsoft Office PowerPoint</Application>
  <PresentationFormat>Laajakuva</PresentationFormat>
  <Paragraphs>137</Paragraphs>
  <Slides>20</Slides>
  <Notes>0</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20</vt:i4>
      </vt:variant>
    </vt:vector>
  </HeadingPairs>
  <TitlesOfParts>
    <vt:vector size="27" baseType="lpstr">
      <vt:lpstr>Arial</vt:lpstr>
      <vt:lpstr>Arial</vt:lpstr>
      <vt:lpstr>Calibri</vt:lpstr>
      <vt:lpstr>Calibri Light</vt:lpstr>
      <vt:lpstr>inherit</vt:lpstr>
      <vt:lpstr>Lato</vt:lpstr>
      <vt:lpstr>Office-teema</vt:lpstr>
      <vt:lpstr> 72 tuntia varautumiskonsepti</vt:lpstr>
      <vt:lpstr>  </vt:lpstr>
      <vt:lpstr>  1. Mikä on 72 tuntia ?</vt:lpstr>
      <vt:lpstr> 2. Mitä asioita tulee huomioida 72 tuntia  varten?</vt:lpstr>
      <vt:lpstr>PowerPoint-esitys</vt:lpstr>
      <vt:lpstr>PowerPoint-esitys</vt:lpstr>
      <vt:lpstr>PowerPoint-esitys</vt:lpstr>
      <vt:lpstr>   3. Kotivara</vt:lpstr>
      <vt:lpstr>    4. Vesi</vt:lpstr>
      <vt:lpstr>PowerPoint-esitys</vt:lpstr>
      <vt:lpstr>   5. Suojautuminen</vt:lpstr>
      <vt:lpstr>PowerPoint-esitys</vt:lpstr>
      <vt:lpstr>PowerPoint-esitys</vt:lpstr>
      <vt:lpstr>   6. Tartuntataudit</vt:lpstr>
      <vt:lpstr>PowerPoint-esitys</vt:lpstr>
      <vt:lpstr>PowerPoint-esitys</vt:lpstr>
      <vt:lpstr>   7. Oikea tieto ja tietoturva </vt:lpstr>
      <vt:lpstr>PowerPoint-esitys</vt:lpstr>
      <vt:lpstr>PowerPoint-esitys</vt:lpstr>
      <vt:lpstr>PowerPoint-esitys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72 tuntia varautumiskonsepti</dc:title>
  <dc:creator>Kauppinen Juha</dc:creator>
  <cp:lastModifiedBy>Konsti Jaana</cp:lastModifiedBy>
  <cp:revision>9</cp:revision>
  <cp:lastPrinted>2021-12-15T14:18:57Z</cp:lastPrinted>
  <dcterms:created xsi:type="dcterms:W3CDTF">2021-11-30T07:38:14Z</dcterms:created>
  <dcterms:modified xsi:type="dcterms:W3CDTF">2021-12-17T11:18:16Z</dcterms:modified>
</cp:coreProperties>
</file>